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70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6" r:id="rId17"/>
    <p:sldId id="275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259" r:id="rId44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33"/>
    <a:srgbClr val="007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6799" autoAdjust="0"/>
  </p:normalViewPr>
  <p:slideViewPr>
    <p:cSldViewPr snapToGrid="0" showGuides="1">
      <p:cViewPr varScale="1">
        <p:scale>
          <a:sx n="129" d="100"/>
          <a:sy n="129" d="100"/>
        </p:scale>
        <p:origin x="82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6" y="246063"/>
            <a:ext cx="2454518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3600" y="2304000"/>
            <a:ext cx="5122800" cy="969552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eaLnBrk="1" hangingPunct="1">
              <a:lnSpc>
                <a:spcPts val="3600"/>
              </a:lnSpc>
              <a:spcBef>
                <a:spcPct val="0"/>
              </a:spcBef>
              <a:buFontTx/>
              <a:buNone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3600" y="3357118"/>
            <a:ext cx="5122800" cy="8480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2360613"/>
            <a:ext cx="160338" cy="4497387"/>
          </a:xfrm>
          <a:prstGeom prst="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8658225" y="-19050"/>
            <a:ext cx="485775" cy="1293813"/>
          </a:xfrm>
          <a:prstGeom prst="rect">
            <a:avLst/>
          </a:prstGeom>
          <a:solidFill>
            <a:srgbClr val="00704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291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638000"/>
            <a:ext cx="8154000" cy="423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Clr>
                <a:srgbClr val="007040"/>
              </a:buClr>
              <a:buFontTx/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Clr>
                <a:schemeClr val="accent2"/>
              </a:buClr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7178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918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04000" y="1638000"/>
            <a:ext cx="8154000" cy="4237200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lnSpc>
                <a:spcPct val="100000"/>
              </a:lnSpc>
              <a:buClr>
                <a:srgbClr val="007040"/>
              </a:buClr>
              <a:buFont typeface="Wingdings" panose="05000000000000000000" pitchFamily="2" charset="2"/>
              <a:buChar char="§"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100000"/>
              </a:lnSpc>
              <a:buClr>
                <a:srgbClr val="FFD833"/>
              </a:buClr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lnSpc>
                <a:spcPct val="100000"/>
              </a:lnSpc>
              <a:buClr>
                <a:srgbClr val="007040"/>
              </a:buClr>
              <a:buFont typeface="Arial" panose="020B0604020202020204" pitchFamily="34" charset="0"/>
              <a:buChar char="−"/>
              <a:defRPr sz="1800" baseline="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7817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10"/>
          </p:nvPr>
        </p:nvSpPr>
        <p:spPr>
          <a:xfrm>
            <a:off x="504000" y="1638000"/>
            <a:ext cx="8172450" cy="4237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Tabelle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92678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04000" y="1681163"/>
            <a:ext cx="3868340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504000" y="2520000"/>
            <a:ext cx="3868340" cy="332879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7040"/>
              </a:buClr>
              <a:buFont typeface="Wingdings" panose="05000000000000000000" pitchFamily="2" charset="2"/>
              <a:buChar char="§"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007040"/>
              </a:buClr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7040"/>
              </a:buClr>
              <a:buFont typeface="Arial" panose="020B0604020202020204" pitchFamily="34" charset="0"/>
              <a:buChar char="−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Clr>
                <a:schemeClr val="accent2"/>
              </a:buCl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68340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0"/>
          </p:nvPr>
        </p:nvSpPr>
        <p:spPr>
          <a:xfrm>
            <a:off x="4629150" y="2520000"/>
            <a:ext cx="3868340" cy="332879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7040"/>
              </a:buClr>
              <a:buFont typeface="Wingdings" panose="05000000000000000000" pitchFamily="2" charset="2"/>
              <a:buChar char="§"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007040"/>
              </a:buClr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7040"/>
              </a:buClr>
              <a:buFont typeface="Arial" panose="020B0604020202020204" pitchFamily="34" charset="0"/>
              <a:buChar char="−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Clr>
                <a:schemeClr val="accent2"/>
              </a:buCl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68852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23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2360613"/>
            <a:ext cx="160338" cy="4497387"/>
          </a:xfrm>
          <a:prstGeom prst="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" name="Rechteck 7"/>
          <p:cNvSpPr/>
          <p:nvPr userDrawn="1"/>
        </p:nvSpPr>
        <p:spPr>
          <a:xfrm>
            <a:off x="8658225" y="-19050"/>
            <a:ext cx="485775" cy="1293813"/>
          </a:xfrm>
          <a:prstGeom prst="rect">
            <a:avLst/>
          </a:prstGeom>
          <a:solidFill>
            <a:srgbClr val="00704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437" y="5942013"/>
            <a:ext cx="1598504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Gerader Verbinder 9"/>
          <p:cNvCxnSpPr/>
          <p:nvPr userDrawn="1"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ußzeilenplatzhalter 16"/>
          <p:cNvSpPr txBox="1">
            <a:spLocks/>
          </p:cNvSpPr>
          <p:nvPr userDrawn="1"/>
        </p:nvSpPr>
        <p:spPr>
          <a:xfrm>
            <a:off x="4572000" y="6369050"/>
            <a:ext cx="4103688" cy="365125"/>
          </a:xfrm>
          <a:prstGeom prst="rect">
            <a:avLst/>
          </a:prstGeom>
        </p:spPr>
        <p:txBody>
          <a:bodyPr lIns="0" tIns="0" rIns="0"/>
          <a:lstStyle>
            <a:defPPr>
              <a:defRPr lang="de-DE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Modul 2 – Modellierung und Kodierung von </a:t>
            </a:r>
            <a:r>
              <a:rPr lang="de-DE" dirty="0" err="1" smtClean="0"/>
              <a:t>Geodaten</a:t>
            </a:r>
            <a:r>
              <a:rPr lang="de-DE" dirty="0" smtClean="0"/>
              <a:t> </a:t>
            </a:r>
            <a:r>
              <a:rPr lang="he-IL" dirty="0" smtClean="0">
                <a:cs typeface="+mn-cs"/>
              </a:rPr>
              <a:t>׀</a:t>
            </a:r>
            <a:r>
              <a:rPr lang="de-DE" dirty="0" smtClean="0">
                <a:cs typeface="+mn-cs"/>
              </a:rPr>
              <a:t> </a:t>
            </a:r>
            <a:fld id="{B031E05E-5DBC-4F47-A1F1-F8DEAAE8416C}" type="datetime1">
              <a:rPr lang="de-DE" smtClean="0"/>
              <a:pPr>
                <a:defRPr/>
              </a:pPr>
              <a:t>21.04.2017</a:t>
            </a:fld>
            <a:r>
              <a:rPr lang="de-DE" dirty="0" smtClean="0"/>
              <a:t> </a:t>
            </a:r>
            <a:r>
              <a:rPr lang="he-IL" dirty="0" smtClean="0">
                <a:cs typeface="+mn-cs"/>
              </a:rPr>
              <a:t>׀</a:t>
            </a:r>
            <a:r>
              <a:rPr lang="de-DE" dirty="0" smtClean="0"/>
              <a:t> Seite </a:t>
            </a:r>
            <a:fld id="{128D9E29-8BBB-4709-A69C-27BFDF80AE50}" type="slidenum">
              <a:rPr lang="de-DE" smtClean="0"/>
              <a:pPr>
                <a:defRPr/>
              </a:pPr>
              <a:t>‹Nr.›</a:t>
            </a:fld>
            <a:endParaRPr lang="de-DE" dirty="0" smtClean="0"/>
          </a:p>
          <a:p>
            <a:pPr>
              <a:defRPr/>
            </a:pP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22" r:id="rId3"/>
    <p:sldLayoutId id="2147483923" r:id="rId4"/>
    <p:sldLayoutId id="2147483921" r:id="rId5"/>
    <p:sldLayoutId id="2147483924" r:id="rId6"/>
    <p:sldLayoutId id="2147483925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mailto:Marcus.Bruehl@bkg.bund.d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ctrTitle"/>
          </p:nvPr>
        </p:nvSpPr>
        <p:spPr>
          <a:xfrm>
            <a:off x="993775" y="1977483"/>
            <a:ext cx="7272996" cy="181505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altLang="de-DE" sz="3600" dirty="0"/>
              <a:t>Modul </a:t>
            </a:r>
            <a:r>
              <a:rPr lang="de-DE" altLang="de-DE" sz="3600" dirty="0" smtClean="0"/>
              <a:t>2</a:t>
            </a:r>
            <a:br>
              <a:rPr lang="de-DE" altLang="de-DE" sz="3600" dirty="0" smtClean="0"/>
            </a:br>
            <a:r>
              <a:rPr lang="de-DE" altLang="de-DE" sz="3600" dirty="0" smtClean="0"/>
              <a:t>Modellierung und Kodierung von Geoinformationen</a:t>
            </a:r>
            <a:endParaRPr lang="de-DE" sz="3300" dirty="0" smtClean="0"/>
          </a:p>
        </p:txBody>
      </p:sp>
      <p:sp>
        <p:nvSpPr>
          <p:cNvPr id="8195" name="Untertitel 2"/>
          <p:cNvSpPr>
            <a:spLocks noGrp="1"/>
          </p:cNvSpPr>
          <p:nvPr>
            <p:ph type="subTitle" idx="1"/>
          </p:nvPr>
        </p:nvSpPr>
        <p:spPr>
          <a:xfrm>
            <a:off x="993775" y="4008438"/>
            <a:ext cx="5122863" cy="1113689"/>
          </a:xfrm>
        </p:spPr>
        <p:txBody>
          <a:bodyPr lIns="0" tIns="0" rIns="0" bIns="0"/>
          <a:lstStyle/>
          <a:p>
            <a:r>
              <a:rPr lang="de-DE" altLang="de-DE" sz="2000" dirty="0"/>
              <a:t>Marcus Brühl</a:t>
            </a:r>
          </a:p>
          <a:p>
            <a:pPr>
              <a:lnSpc>
                <a:spcPct val="100000"/>
              </a:lnSpc>
            </a:pPr>
            <a:r>
              <a:rPr lang="de-DE" altLang="de-DE" sz="2000" dirty="0"/>
              <a:t>Bundesamt für Kartographie und Geodäsie</a:t>
            </a:r>
          </a:p>
          <a:p>
            <a:r>
              <a:rPr lang="de-DE" altLang="de-DE" sz="2000" dirty="0"/>
              <a:t>Rotenburg, 24</a:t>
            </a:r>
            <a:r>
              <a:rPr lang="de-DE" altLang="de-DE" sz="2000" dirty="0" smtClean="0"/>
              <a:t>./25. </a:t>
            </a:r>
            <a:r>
              <a:rPr lang="de-DE" altLang="de-DE" sz="2000" dirty="0"/>
              <a:t>April </a:t>
            </a:r>
            <a:r>
              <a:rPr lang="de-DE" altLang="de-DE" sz="2000" dirty="0" smtClean="0"/>
              <a:t>2017</a:t>
            </a:r>
            <a:endParaRPr lang="en-US" sz="2000" dirty="0" smtClean="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dirty="0" smtClean="0"/>
              <a:t>Element eines Klassendiagramms:</a:t>
            </a:r>
          </a:p>
          <a:p>
            <a:pPr lvl="1">
              <a:spcBef>
                <a:spcPts val="600"/>
              </a:spcBef>
              <a:defRPr/>
            </a:pPr>
            <a:r>
              <a:rPr lang="de-DE" dirty="0" smtClean="0"/>
              <a:t>Klassen mit Attributen und Operationen</a:t>
            </a:r>
          </a:p>
          <a:p>
            <a:pPr lvl="1">
              <a:spcBef>
                <a:spcPts val="600"/>
              </a:spcBef>
              <a:defRPr/>
            </a:pPr>
            <a:r>
              <a:rPr lang="de-DE" dirty="0" smtClean="0"/>
              <a:t>Beziehungen zwischen Klassen:</a:t>
            </a:r>
          </a:p>
          <a:p>
            <a:pPr lvl="2">
              <a:spcBef>
                <a:spcPts val="600"/>
              </a:spcBef>
              <a:defRPr/>
            </a:pPr>
            <a:r>
              <a:rPr lang="de-DE" dirty="0" smtClean="0"/>
              <a:t>Generalisierung (Beziehung </a:t>
            </a:r>
            <a:r>
              <a:rPr lang="de-DE" dirty="0"/>
              <a:t>zwischen einer generelleren und einer spezielleren </a:t>
            </a:r>
            <a:r>
              <a:rPr lang="de-DE" dirty="0" smtClean="0"/>
              <a:t>Klasse)</a:t>
            </a:r>
          </a:p>
          <a:p>
            <a:pPr lvl="2">
              <a:spcBef>
                <a:spcPts val="600"/>
              </a:spcBef>
              <a:defRPr/>
            </a:pPr>
            <a:r>
              <a:rPr lang="de-DE" dirty="0" smtClean="0"/>
              <a:t>Assoziationen (Beziehung zwischen Klassen, meist mit </a:t>
            </a:r>
            <a:r>
              <a:rPr lang="de-DE" dirty="0" err="1" smtClean="0"/>
              <a:t>Multiplizität</a:t>
            </a:r>
            <a:r>
              <a:rPr lang="de-DE" dirty="0" smtClean="0"/>
              <a:t>)</a:t>
            </a:r>
          </a:p>
          <a:p>
            <a:pPr lvl="2">
              <a:spcBef>
                <a:spcPts val="600"/>
              </a:spcBef>
              <a:defRPr/>
            </a:pPr>
            <a:r>
              <a:rPr lang="de-DE" dirty="0"/>
              <a:t>Komposition und </a:t>
            </a:r>
            <a:r>
              <a:rPr lang="de-DE" dirty="0" smtClean="0"/>
              <a:t>Aggregation (</a:t>
            </a:r>
            <a:r>
              <a:rPr lang="de-DE" dirty="0"/>
              <a:t>Beziehung zwischen einem Ganzen und seinen Teilen</a:t>
            </a:r>
            <a:r>
              <a:rPr lang="de-DE" dirty="0" smtClean="0"/>
              <a:t>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6959884" cy="925778"/>
          </a:xfrm>
        </p:spPr>
        <p:txBody>
          <a:bodyPr/>
          <a:lstStyle/>
          <a:p>
            <a:r>
              <a:rPr lang="de-DE" dirty="0" smtClean="0"/>
              <a:t>(2) </a:t>
            </a:r>
            <a:r>
              <a:rPr lang="de-DE" dirty="0"/>
              <a:t>Unified Modeling Language </a:t>
            </a:r>
            <a:r>
              <a:rPr lang="de-DE" dirty="0" smtClean="0"/>
              <a:t>– UML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62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(2) UML – Beispiel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 bwMode="auto">
          <a:xfrm>
            <a:off x="504000" y="1211171"/>
            <a:ext cx="2834764" cy="3940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b="1" dirty="0" smtClean="0"/>
              <a:t>Bank</a:t>
            </a:r>
            <a:endParaRPr lang="de-DE" altLang="de-DE" sz="2000" b="1" dirty="0"/>
          </a:p>
        </p:txBody>
      </p:sp>
      <p:sp>
        <p:nvSpPr>
          <p:cNvPr id="5" name="Textplatzhalter 2"/>
          <p:cNvSpPr txBox="1">
            <a:spLocks/>
          </p:cNvSpPr>
          <p:nvPr/>
        </p:nvSpPr>
        <p:spPr bwMode="auto">
          <a:xfrm>
            <a:off x="504000" y="1605181"/>
            <a:ext cx="2834764" cy="3940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2000" dirty="0" err="1"/>
              <a:t>b</a:t>
            </a:r>
            <a:r>
              <a:rPr lang="de-DE" altLang="de-DE" sz="2000" dirty="0" err="1" smtClean="0"/>
              <a:t>ezeichnung</a:t>
            </a:r>
            <a:r>
              <a:rPr lang="de-DE" altLang="de-DE" sz="2000" dirty="0" smtClean="0"/>
              <a:t>: String</a:t>
            </a:r>
            <a:endParaRPr lang="de-DE" altLang="de-DE" sz="2000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 bwMode="auto">
          <a:xfrm>
            <a:off x="504000" y="2754577"/>
            <a:ext cx="2834764" cy="3940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b="1" dirty="0" smtClean="0"/>
              <a:t>Konto</a:t>
            </a:r>
            <a:endParaRPr lang="de-DE" altLang="de-DE" sz="2000" b="1" dirty="0"/>
          </a:p>
        </p:txBody>
      </p:sp>
      <p:sp>
        <p:nvSpPr>
          <p:cNvPr id="7" name="Textplatzhalter 2"/>
          <p:cNvSpPr txBox="1">
            <a:spLocks/>
          </p:cNvSpPr>
          <p:nvPr/>
        </p:nvSpPr>
        <p:spPr bwMode="auto">
          <a:xfrm>
            <a:off x="504000" y="3148587"/>
            <a:ext cx="2834764" cy="3940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2000" dirty="0" err="1"/>
              <a:t>n</a:t>
            </a:r>
            <a:r>
              <a:rPr lang="de-DE" altLang="de-DE" sz="2000" dirty="0" err="1" smtClean="0"/>
              <a:t>ummer</a:t>
            </a:r>
            <a:r>
              <a:rPr lang="de-DE" altLang="de-DE" sz="2000" dirty="0" smtClean="0"/>
              <a:t>: Integer</a:t>
            </a:r>
            <a:endParaRPr lang="de-DE" altLang="de-DE" sz="2000" dirty="0"/>
          </a:p>
        </p:txBody>
      </p:sp>
      <p:sp>
        <p:nvSpPr>
          <p:cNvPr id="8" name="Textplatzhalter 2"/>
          <p:cNvSpPr txBox="1">
            <a:spLocks/>
          </p:cNvSpPr>
          <p:nvPr/>
        </p:nvSpPr>
        <p:spPr bwMode="auto">
          <a:xfrm>
            <a:off x="504000" y="3547956"/>
            <a:ext cx="2834764" cy="72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2000" dirty="0"/>
              <a:t>e</a:t>
            </a:r>
            <a:r>
              <a:rPr lang="de-DE" altLang="de-DE" sz="2000" dirty="0" smtClean="0"/>
              <a:t>inzahlen (Geldbetrag)</a:t>
            </a:r>
          </a:p>
          <a:p>
            <a:pPr>
              <a:buNone/>
            </a:pPr>
            <a:r>
              <a:rPr lang="de-DE" altLang="de-DE" sz="2000" dirty="0" smtClean="0"/>
              <a:t>auszahlen </a:t>
            </a:r>
            <a:r>
              <a:rPr lang="de-DE" altLang="de-DE" sz="2000" dirty="0"/>
              <a:t>(Geldbetrag)</a:t>
            </a:r>
          </a:p>
          <a:p>
            <a:pPr>
              <a:buFont typeface="Arial" panose="020B0604020202020204" pitchFamily="34" charset="0"/>
              <a:buNone/>
            </a:pPr>
            <a:endParaRPr lang="de-DE" altLang="de-DE" sz="2000" dirty="0"/>
          </a:p>
        </p:txBody>
      </p:sp>
      <p:sp>
        <p:nvSpPr>
          <p:cNvPr id="9" name="Raute 8"/>
          <p:cNvSpPr/>
          <p:nvPr/>
        </p:nvSpPr>
        <p:spPr>
          <a:xfrm>
            <a:off x="1827866" y="1999714"/>
            <a:ext cx="187031" cy="335131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r Verbinder 10"/>
          <p:cNvCxnSpPr>
            <a:stCxn id="6" idx="0"/>
            <a:endCxn id="9" idx="0"/>
          </p:cNvCxnSpPr>
          <p:nvPr/>
        </p:nvCxnSpPr>
        <p:spPr>
          <a:xfrm flipV="1">
            <a:off x="1921382" y="1999714"/>
            <a:ext cx="0" cy="7548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 txBox="1">
            <a:spLocks/>
          </p:cNvSpPr>
          <p:nvPr/>
        </p:nvSpPr>
        <p:spPr bwMode="auto">
          <a:xfrm>
            <a:off x="1921381" y="2439744"/>
            <a:ext cx="552481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1600" dirty="0" smtClean="0"/>
              <a:t>1..*</a:t>
            </a:r>
            <a:endParaRPr lang="de-DE" altLang="de-DE" sz="1600" dirty="0"/>
          </a:p>
        </p:txBody>
      </p:sp>
      <p:sp>
        <p:nvSpPr>
          <p:cNvPr id="14" name="Textplatzhalter 2"/>
          <p:cNvSpPr txBox="1">
            <a:spLocks/>
          </p:cNvSpPr>
          <p:nvPr/>
        </p:nvSpPr>
        <p:spPr bwMode="auto">
          <a:xfrm>
            <a:off x="2014896" y="2002313"/>
            <a:ext cx="552481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1600" dirty="0" smtClean="0"/>
              <a:t>1</a:t>
            </a:r>
            <a:endParaRPr lang="de-DE" altLang="de-DE" sz="1600" dirty="0"/>
          </a:p>
        </p:txBody>
      </p:sp>
      <p:sp>
        <p:nvSpPr>
          <p:cNvPr id="16" name="Textplatzhalter 2"/>
          <p:cNvSpPr txBox="1">
            <a:spLocks/>
          </p:cNvSpPr>
          <p:nvPr/>
        </p:nvSpPr>
        <p:spPr bwMode="auto">
          <a:xfrm>
            <a:off x="5084939" y="2754577"/>
            <a:ext cx="2351546" cy="3940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b="1" i="1" dirty="0" smtClean="0"/>
              <a:t>Kunde</a:t>
            </a:r>
            <a:endParaRPr lang="de-DE" altLang="de-DE" sz="2000" b="1" i="1" dirty="0"/>
          </a:p>
        </p:txBody>
      </p:sp>
      <p:sp>
        <p:nvSpPr>
          <p:cNvPr id="17" name="Textplatzhalter 2"/>
          <p:cNvSpPr txBox="1">
            <a:spLocks/>
          </p:cNvSpPr>
          <p:nvPr/>
        </p:nvSpPr>
        <p:spPr bwMode="auto">
          <a:xfrm>
            <a:off x="3797325" y="3883746"/>
            <a:ext cx="2351546" cy="3940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b="1" dirty="0" smtClean="0"/>
              <a:t>Privatkunde</a:t>
            </a:r>
            <a:endParaRPr lang="de-DE" altLang="de-DE" sz="2000" b="1" dirty="0"/>
          </a:p>
        </p:txBody>
      </p:sp>
      <p:sp>
        <p:nvSpPr>
          <p:cNvPr id="18" name="Textplatzhalter 2"/>
          <p:cNvSpPr txBox="1">
            <a:spLocks/>
          </p:cNvSpPr>
          <p:nvPr/>
        </p:nvSpPr>
        <p:spPr bwMode="auto">
          <a:xfrm>
            <a:off x="3797325" y="4277755"/>
            <a:ext cx="2351546" cy="72631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2000" dirty="0" err="1" smtClean="0"/>
              <a:t>vorname</a:t>
            </a:r>
            <a:r>
              <a:rPr lang="de-DE" altLang="de-DE" sz="2000" dirty="0" smtClean="0"/>
              <a:t>: String</a:t>
            </a:r>
          </a:p>
          <a:p>
            <a:pPr>
              <a:buNone/>
            </a:pPr>
            <a:r>
              <a:rPr lang="de-DE" altLang="de-DE" sz="2000" dirty="0" err="1" smtClean="0"/>
              <a:t>nachname</a:t>
            </a:r>
            <a:r>
              <a:rPr lang="de-DE" altLang="de-DE" sz="2000" dirty="0"/>
              <a:t>: </a:t>
            </a:r>
            <a:r>
              <a:rPr lang="de-DE" altLang="de-DE" sz="2000" dirty="0" smtClean="0"/>
              <a:t>String</a:t>
            </a:r>
            <a:endParaRPr lang="de-DE" altLang="de-DE" sz="2000" dirty="0"/>
          </a:p>
        </p:txBody>
      </p:sp>
      <p:sp>
        <p:nvSpPr>
          <p:cNvPr id="19" name="Textplatzhalter 2"/>
          <p:cNvSpPr txBox="1">
            <a:spLocks/>
          </p:cNvSpPr>
          <p:nvPr/>
        </p:nvSpPr>
        <p:spPr bwMode="auto">
          <a:xfrm>
            <a:off x="6451315" y="3883745"/>
            <a:ext cx="2351546" cy="3940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b="1" dirty="0" smtClean="0"/>
              <a:t>Firmenkunde</a:t>
            </a:r>
            <a:endParaRPr lang="de-DE" altLang="de-DE" sz="2000" b="1" dirty="0"/>
          </a:p>
        </p:txBody>
      </p:sp>
      <p:sp>
        <p:nvSpPr>
          <p:cNvPr id="20" name="Textplatzhalter 2"/>
          <p:cNvSpPr txBox="1">
            <a:spLocks/>
          </p:cNvSpPr>
          <p:nvPr/>
        </p:nvSpPr>
        <p:spPr bwMode="auto">
          <a:xfrm>
            <a:off x="6451315" y="4277754"/>
            <a:ext cx="2351546" cy="72631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2000" dirty="0" err="1" smtClean="0"/>
              <a:t>firmen</a:t>
            </a:r>
            <a:r>
              <a:rPr lang="de-DE" altLang="de-DE" sz="2000" dirty="0" err="1" smtClean="0"/>
              <a:t>name</a:t>
            </a:r>
            <a:r>
              <a:rPr lang="de-DE" altLang="de-DE" sz="2000" dirty="0" smtClean="0"/>
              <a:t>: </a:t>
            </a:r>
            <a:r>
              <a:rPr lang="de-DE" altLang="de-DE" sz="2000" dirty="0" smtClean="0"/>
              <a:t>String</a:t>
            </a:r>
            <a:endParaRPr lang="de-DE" altLang="de-DE" sz="2000" dirty="0" smtClean="0"/>
          </a:p>
        </p:txBody>
      </p:sp>
      <p:sp>
        <p:nvSpPr>
          <p:cNvPr id="21" name="Textplatzhalter 2"/>
          <p:cNvSpPr txBox="1">
            <a:spLocks/>
          </p:cNvSpPr>
          <p:nvPr/>
        </p:nvSpPr>
        <p:spPr bwMode="auto">
          <a:xfrm>
            <a:off x="5084939" y="5349094"/>
            <a:ext cx="2351546" cy="3940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b="1" dirty="0" smtClean="0"/>
              <a:t>Adresse</a:t>
            </a:r>
            <a:endParaRPr lang="de-DE" altLang="de-DE" sz="2000" b="1" dirty="0"/>
          </a:p>
        </p:txBody>
      </p:sp>
      <p:cxnSp>
        <p:nvCxnSpPr>
          <p:cNvPr id="22" name="Gerader Verbinder 21"/>
          <p:cNvCxnSpPr/>
          <p:nvPr/>
        </p:nvCxnSpPr>
        <p:spPr>
          <a:xfrm flipV="1">
            <a:off x="4523334" y="5004066"/>
            <a:ext cx="0" cy="5420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>
            <a:endCxn id="21" idx="1"/>
          </p:cNvCxnSpPr>
          <p:nvPr/>
        </p:nvCxnSpPr>
        <p:spPr>
          <a:xfrm>
            <a:off x="4523334" y="5546099"/>
            <a:ext cx="561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7436485" y="5553759"/>
            <a:ext cx="561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V="1">
            <a:off x="7998090" y="5004065"/>
            <a:ext cx="0" cy="5420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platzhalter 2"/>
          <p:cNvSpPr txBox="1">
            <a:spLocks/>
          </p:cNvSpPr>
          <p:nvPr/>
        </p:nvSpPr>
        <p:spPr bwMode="auto">
          <a:xfrm>
            <a:off x="4034577" y="4999753"/>
            <a:ext cx="552481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1600" dirty="0"/>
              <a:t>0</a:t>
            </a:r>
            <a:r>
              <a:rPr lang="de-DE" altLang="de-DE" sz="1600" dirty="0" smtClean="0"/>
              <a:t>..*</a:t>
            </a:r>
            <a:endParaRPr lang="de-DE" altLang="de-DE" sz="1600" dirty="0"/>
          </a:p>
        </p:txBody>
      </p:sp>
      <p:sp>
        <p:nvSpPr>
          <p:cNvPr id="30" name="Textplatzhalter 2"/>
          <p:cNvSpPr txBox="1">
            <a:spLocks/>
          </p:cNvSpPr>
          <p:nvPr/>
        </p:nvSpPr>
        <p:spPr bwMode="auto">
          <a:xfrm>
            <a:off x="7998089" y="5011726"/>
            <a:ext cx="552481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1600" dirty="0"/>
              <a:t>0</a:t>
            </a:r>
            <a:r>
              <a:rPr lang="de-DE" altLang="de-DE" sz="1600" dirty="0" smtClean="0"/>
              <a:t>..*</a:t>
            </a:r>
            <a:endParaRPr lang="de-DE" altLang="de-DE" sz="1600" dirty="0"/>
          </a:p>
        </p:txBody>
      </p:sp>
      <p:sp>
        <p:nvSpPr>
          <p:cNvPr id="31" name="Textplatzhalter 2"/>
          <p:cNvSpPr txBox="1">
            <a:spLocks/>
          </p:cNvSpPr>
          <p:nvPr/>
        </p:nvSpPr>
        <p:spPr bwMode="auto">
          <a:xfrm>
            <a:off x="4808697" y="5543496"/>
            <a:ext cx="552481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1600" dirty="0" smtClean="0"/>
              <a:t>1</a:t>
            </a:r>
            <a:endParaRPr lang="de-DE" altLang="de-DE" sz="1600" dirty="0"/>
          </a:p>
        </p:txBody>
      </p:sp>
      <p:sp>
        <p:nvSpPr>
          <p:cNvPr id="32" name="Textplatzhalter 2"/>
          <p:cNvSpPr txBox="1">
            <a:spLocks/>
          </p:cNvSpPr>
          <p:nvPr/>
        </p:nvSpPr>
        <p:spPr bwMode="auto">
          <a:xfrm>
            <a:off x="7436484" y="5543496"/>
            <a:ext cx="552481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1600" dirty="0" smtClean="0"/>
              <a:t>1</a:t>
            </a:r>
            <a:endParaRPr lang="de-DE" altLang="de-DE" sz="1600" dirty="0"/>
          </a:p>
        </p:txBody>
      </p:sp>
      <p:cxnSp>
        <p:nvCxnSpPr>
          <p:cNvPr id="33" name="Gerader Verbinder 32"/>
          <p:cNvCxnSpPr>
            <a:stCxn id="17" idx="0"/>
          </p:cNvCxnSpPr>
          <p:nvPr/>
        </p:nvCxnSpPr>
        <p:spPr>
          <a:xfrm flipV="1">
            <a:off x="4973098" y="3612995"/>
            <a:ext cx="0" cy="270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V="1">
            <a:off x="7634176" y="3612994"/>
            <a:ext cx="0" cy="270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/>
          <p:cNvCxnSpPr/>
          <p:nvPr/>
        </p:nvCxnSpPr>
        <p:spPr>
          <a:xfrm flipH="1">
            <a:off x="4973099" y="3612994"/>
            <a:ext cx="26539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/>
          <p:cNvCxnSpPr>
            <a:endCxn id="16" idx="2"/>
          </p:cNvCxnSpPr>
          <p:nvPr/>
        </p:nvCxnSpPr>
        <p:spPr>
          <a:xfrm flipV="1">
            <a:off x="6260712" y="3148587"/>
            <a:ext cx="0" cy="4644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Gleichschenkliges Dreieck 42"/>
          <p:cNvSpPr/>
          <p:nvPr/>
        </p:nvSpPr>
        <p:spPr>
          <a:xfrm>
            <a:off x="6148871" y="3156021"/>
            <a:ext cx="229627" cy="197005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4" name="Gerader Verbinder 43"/>
          <p:cNvCxnSpPr>
            <a:stCxn id="16" idx="1"/>
            <a:endCxn id="6" idx="3"/>
          </p:cNvCxnSpPr>
          <p:nvPr/>
        </p:nvCxnSpPr>
        <p:spPr>
          <a:xfrm flipH="1">
            <a:off x="3338764" y="2951582"/>
            <a:ext cx="17461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platzhalter 2"/>
          <p:cNvSpPr txBox="1">
            <a:spLocks/>
          </p:cNvSpPr>
          <p:nvPr/>
        </p:nvSpPr>
        <p:spPr bwMode="auto">
          <a:xfrm>
            <a:off x="3338763" y="2604922"/>
            <a:ext cx="552481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1600" dirty="0" smtClean="0"/>
              <a:t>1..*</a:t>
            </a:r>
            <a:endParaRPr lang="de-DE" altLang="de-DE" sz="1600" dirty="0"/>
          </a:p>
        </p:txBody>
      </p:sp>
      <p:sp>
        <p:nvSpPr>
          <p:cNvPr id="48" name="Textplatzhalter 2"/>
          <p:cNvSpPr txBox="1">
            <a:spLocks/>
          </p:cNvSpPr>
          <p:nvPr/>
        </p:nvSpPr>
        <p:spPr bwMode="auto">
          <a:xfrm>
            <a:off x="4587058" y="2621687"/>
            <a:ext cx="552481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1600" dirty="0" smtClean="0"/>
              <a:t>1..*</a:t>
            </a:r>
            <a:endParaRPr lang="de-DE" altLang="de-DE" sz="1600" dirty="0"/>
          </a:p>
        </p:txBody>
      </p:sp>
      <p:sp>
        <p:nvSpPr>
          <p:cNvPr id="49" name="Textplatzhalter 2"/>
          <p:cNvSpPr txBox="1">
            <a:spLocks/>
          </p:cNvSpPr>
          <p:nvPr/>
        </p:nvSpPr>
        <p:spPr bwMode="auto">
          <a:xfrm>
            <a:off x="504000" y="5346491"/>
            <a:ext cx="2834764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de-DE" altLang="de-DE" sz="1600" i="1" dirty="0" smtClean="0"/>
              <a:t>Beispiel: Wikipedia</a:t>
            </a:r>
            <a:endParaRPr lang="de-DE" altLang="de-DE" sz="1600" i="1" dirty="0"/>
          </a:p>
        </p:txBody>
      </p:sp>
    </p:spTree>
    <p:extLst>
      <p:ext uri="{BB962C8B-B14F-4D97-AF65-F5344CB8AC3E}">
        <p14:creationId xmlns:p14="http://schemas.microsoft.com/office/powerpoint/2010/main" val="284650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3" grpId="0"/>
      <p:bldP spid="14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9" grpId="0"/>
      <p:bldP spid="30" grpId="0"/>
      <p:bldP spid="31" grpId="0"/>
      <p:bldP spid="32" grpId="0"/>
      <p:bldP spid="47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2400" dirty="0"/>
              <a:t>ISO 19107 – </a:t>
            </a:r>
            <a:r>
              <a:rPr lang="de-DE" sz="2400" dirty="0" err="1"/>
              <a:t>Spatial</a:t>
            </a:r>
            <a:r>
              <a:rPr lang="de-DE" sz="2400" dirty="0"/>
              <a:t> </a:t>
            </a:r>
            <a:r>
              <a:rPr lang="de-DE" sz="2400" dirty="0" err="1" smtClean="0"/>
              <a:t>schema</a:t>
            </a:r>
            <a:endParaRPr lang="de-DE" sz="2400" dirty="0" smtClean="0"/>
          </a:p>
          <a:p>
            <a:pPr lvl="1">
              <a:spcBef>
                <a:spcPts val="600"/>
              </a:spcBef>
              <a:defRPr/>
            </a:pPr>
            <a:r>
              <a:rPr lang="en-US" dirty="0" err="1" smtClean="0"/>
              <a:t>Beschreibung</a:t>
            </a:r>
            <a:r>
              <a:rPr lang="en-US" dirty="0" smtClean="0"/>
              <a:t> </a:t>
            </a:r>
            <a:r>
              <a:rPr lang="en-US" dirty="0" err="1"/>
              <a:t>geographischer</a:t>
            </a:r>
            <a:r>
              <a:rPr lang="en-US" dirty="0"/>
              <a:t> </a:t>
            </a:r>
            <a:r>
              <a:rPr lang="en-US" dirty="0" err="1"/>
              <a:t>Objekte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Vektorgeometrie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 smtClean="0"/>
              <a:t>Topologie</a:t>
            </a:r>
            <a:endParaRPr lang="en-US" dirty="0" smtClean="0"/>
          </a:p>
          <a:p>
            <a:pPr lvl="1">
              <a:spcBef>
                <a:spcPts val="600"/>
              </a:spcBef>
              <a:defRPr/>
            </a:pPr>
            <a:r>
              <a:rPr lang="en-US" dirty="0" err="1" smtClean="0"/>
              <a:t>Geometrische</a:t>
            </a:r>
            <a:r>
              <a:rPr lang="en-US" dirty="0" smtClean="0"/>
              <a:t> </a:t>
            </a:r>
            <a:r>
              <a:rPr lang="en-US" dirty="0" err="1" smtClean="0"/>
              <a:t>Primitiva</a:t>
            </a:r>
            <a:r>
              <a:rPr lang="en-US" dirty="0" smtClean="0"/>
              <a:t> der </a:t>
            </a:r>
            <a:r>
              <a:rPr lang="en-US" dirty="0" err="1" smtClean="0"/>
              <a:t>Vektorgeometrie</a:t>
            </a:r>
            <a:r>
              <a:rPr lang="en-US" dirty="0" smtClean="0"/>
              <a:t> (</a:t>
            </a:r>
            <a:r>
              <a:rPr lang="en-US" dirty="0" err="1" smtClean="0"/>
              <a:t>Punkt</a:t>
            </a:r>
            <a:r>
              <a:rPr lang="en-US" dirty="0" smtClean="0"/>
              <a:t>, </a:t>
            </a:r>
            <a:r>
              <a:rPr lang="en-US" dirty="0" err="1" smtClean="0"/>
              <a:t>Linie</a:t>
            </a:r>
            <a:r>
              <a:rPr lang="en-US" dirty="0" smtClean="0"/>
              <a:t>, </a:t>
            </a:r>
            <a:r>
              <a:rPr lang="en-US" dirty="0" err="1" smtClean="0"/>
              <a:t>Fläche</a:t>
            </a:r>
            <a:r>
              <a:rPr lang="en-US" dirty="0" smtClean="0"/>
              <a:t>)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Grundlage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dirty="0" err="1" smtClean="0"/>
              <a:t>Objektarten</a:t>
            </a:r>
            <a:endParaRPr lang="en-US" dirty="0"/>
          </a:p>
          <a:p>
            <a:pPr marL="0" indent="0">
              <a:spcBef>
                <a:spcPts val="600"/>
              </a:spcBef>
              <a:buNone/>
              <a:defRPr/>
            </a:pPr>
            <a:endParaRPr lang="en-US" i="1" dirty="0" smtClean="0"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à"/>
              <a:defRPr/>
            </a:pPr>
            <a:r>
              <a:rPr lang="en-US" i="1" dirty="0" err="1" smtClean="0">
                <a:sym typeface="Wingdings" panose="05000000000000000000" pitchFamily="2" charset="2"/>
              </a:rPr>
              <a:t>Siehe</a:t>
            </a:r>
            <a:r>
              <a:rPr lang="en-US" i="1" dirty="0" smtClean="0">
                <a:sym typeface="Wingdings" panose="05000000000000000000" pitchFamily="2" charset="2"/>
              </a:rPr>
              <a:t> </a:t>
            </a:r>
            <a:r>
              <a:rPr lang="en-US" i="1" dirty="0" err="1">
                <a:sym typeface="Wingdings" panose="05000000000000000000" pitchFamily="2" charset="2"/>
              </a:rPr>
              <a:t>Präsentation</a:t>
            </a:r>
            <a:r>
              <a:rPr lang="en-US" i="1" dirty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2b</a:t>
            </a:r>
          </a:p>
          <a:p>
            <a:pPr marL="0" indent="0">
              <a:spcBef>
                <a:spcPts val="600"/>
              </a:spcBef>
              <a:buNone/>
              <a:defRPr/>
            </a:pPr>
            <a:endParaRPr lang="en-US" i="1" dirty="0">
              <a:sym typeface="Wingdings" panose="05000000000000000000" pitchFamily="2" charset="2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03999" y="482398"/>
            <a:ext cx="7874283" cy="925778"/>
          </a:xfrm>
        </p:spPr>
        <p:txBody>
          <a:bodyPr/>
          <a:lstStyle/>
          <a:p>
            <a:r>
              <a:rPr lang="de-DE" dirty="0" smtClean="0"/>
              <a:t>(2) </a:t>
            </a:r>
            <a:r>
              <a:rPr lang="en-US" dirty="0" err="1"/>
              <a:t>Modellierung</a:t>
            </a:r>
            <a:r>
              <a:rPr lang="en-US" dirty="0"/>
              <a:t> von </a:t>
            </a:r>
            <a:r>
              <a:rPr lang="en-US" dirty="0" err="1"/>
              <a:t>Geoinformationen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smtClean="0"/>
              <a:t>UML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113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Both"/>
            </a:pPr>
            <a:r>
              <a:rPr lang="de-DE" altLang="de-DE" dirty="0" smtClean="0">
                <a:solidFill>
                  <a:schemeClr val="bg1">
                    <a:lumMod val="85000"/>
                  </a:schemeClr>
                </a:solidFill>
              </a:rPr>
              <a:t>Aufbau von Geodatenspezifikationen</a:t>
            </a:r>
          </a:p>
          <a:p>
            <a:pPr marL="457200" indent="-457200">
              <a:buAutoNum type="arabicParenBoth"/>
            </a:pP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Konzeptionelle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Schemasprache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–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UML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Modellierung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von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Geoinformationen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mit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UML</a:t>
            </a:r>
          </a:p>
          <a:p>
            <a:pPr marL="457200" indent="-457200">
              <a:buAutoNum type="arabicParenBoth"/>
            </a:pPr>
            <a:r>
              <a:rPr lang="en-US" dirty="0" err="1"/>
              <a:t>Einführung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/>
              <a:t>Auszeichnungssprachen</a:t>
            </a:r>
            <a:r>
              <a:rPr lang="en-US" dirty="0"/>
              <a:t> – </a:t>
            </a:r>
            <a:r>
              <a:rPr lang="en-US" dirty="0" smtClean="0"/>
              <a:t>XML</a:t>
            </a:r>
          </a:p>
          <a:p>
            <a:pPr marL="457200" indent="-457200">
              <a:buAutoNum type="arabicParenBoth"/>
            </a:pP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Kodierung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von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Geodaten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mit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Auszeichnungssprachen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SVG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GML, NAS</a:t>
            </a:r>
            <a:endParaRPr lang="de-DE" altLang="de-D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61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„Markup Language“ </a:t>
            </a:r>
            <a:r>
              <a:rPr lang="de-DE" altLang="de-DE" dirty="0">
                <a:sym typeface="Wingdings" panose="05000000000000000000" pitchFamily="2" charset="2"/>
              </a:rPr>
              <a:t> DE: „</a:t>
            </a:r>
            <a:r>
              <a:rPr lang="de-DE" altLang="de-DE" dirty="0"/>
              <a:t>Auszeichnungssprache </a:t>
            </a:r>
            <a:r>
              <a:rPr lang="de-DE" altLang="de-DE" dirty="0">
                <a:sym typeface="Wingdings" panose="05000000000000000000" pitchFamily="2" charset="2"/>
              </a:rPr>
              <a:t>“</a:t>
            </a:r>
          </a:p>
          <a:p>
            <a:pPr lvl="1"/>
            <a:r>
              <a:rPr lang="de-DE" altLang="de-DE" dirty="0">
                <a:sym typeface="Wingdings" panose="05000000000000000000" pitchFamily="2" charset="2"/>
              </a:rPr>
              <a:t>„Auszeichnung“: Begriff aus dem Druckwesen</a:t>
            </a:r>
          </a:p>
          <a:p>
            <a:pPr lvl="1"/>
            <a:r>
              <a:rPr lang="de-DE" altLang="de-DE" dirty="0"/>
              <a:t>In einen Text Auszeichnungen einbringen, die eine Aussage über die Bedeutung der markierten Textstelle machen.</a:t>
            </a:r>
            <a:endParaRPr lang="de-DE" altLang="de-DE" dirty="0">
              <a:sym typeface="Wingdings" panose="05000000000000000000" pitchFamily="2" charset="2"/>
            </a:endParaRPr>
          </a:p>
          <a:p>
            <a:r>
              <a:rPr lang="de-DE" altLang="de-DE" dirty="0"/>
              <a:t>Charles </a:t>
            </a:r>
            <a:r>
              <a:rPr lang="de-DE" altLang="de-DE" dirty="0" err="1"/>
              <a:t>Goldfarb</a:t>
            </a:r>
            <a:r>
              <a:rPr lang="de-DE" altLang="de-DE" dirty="0"/>
              <a:t> formuliert 1970 zwei Prinzipien für Markup </a:t>
            </a:r>
            <a:r>
              <a:rPr lang="de-DE" altLang="de-DE" dirty="0" err="1"/>
              <a:t>Languages</a:t>
            </a:r>
            <a:r>
              <a:rPr lang="de-DE" altLang="de-DE" dirty="0"/>
              <a:t>:</a:t>
            </a:r>
          </a:p>
          <a:p>
            <a:pPr lvl="1"/>
            <a:r>
              <a:rPr lang="de-DE" altLang="de-DE" dirty="0"/>
              <a:t>Auszeichnungssprachen beschreiben die Dokumentstruktur, nicht die physischen Charakteristika wie Präsentation.</a:t>
            </a:r>
          </a:p>
          <a:p>
            <a:pPr lvl="1"/>
            <a:r>
              <a:rPr lang="de-DE" altLang="de-DE" dirty="0"/>
              <a:t>Die Struktur der Auszeichnungssprache soll so gewählt sein, dass sie sowohl von Menschen als auch Maschinen interpretiert werden </a:t>
            </a:r>
            <a:r>
              <a:rPr lang="de-DE" altLang="de-DE" dirty="0" smtClean="0"/>
              <a:t>kann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en-US" dirty="0" err="1" smtClean="0"/>
              <a:t>Einführung</a:t>
            </a:r>
            <a:r>
              <a:rPr lang="en-US" dirty="0" smtClean="0"/>
              <a:t> in </a:t>
            </a:r>
            <a:r>
              <a:rPr lang="en-US" dirty="0" err="1"/>
              <a:t>Auszeichnungssprachen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561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 smtClean="0"/>
              <a:t>„Markup-Prinzip</a:t>
            </a:r>
            <a:r>
              <a:rPr lang="de-DE" altLang="de-DE" dirty="0"/>
              <a:t>: Trennung </a:t>
            </a:r>
            <a:r>
              <a:rPr lang="de-DE" altLang="de-DE" dirty="0" smtClean="0"/>
              <a:t>von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en-US" dirty="0" err="1" smtClean="0"/>
              <a:t>Einführung</a:t>
            </a:r>
            <a:r>
              <a:rPr lang="en-US" dirty="0" smtClean="0"/>
              <a:t> in </a:t>
            </a:r>
            <a:r>
              <a:rPr lang="en-US" dirty="0" err="1"/>
              <a:t>Auszeichnungssprachen</a:t>
            </a:r>
            <a:endParaRPr lang="de-DE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 bwMode="auto">
          <a:xfrm>
            <a:off x="1663728" y="3805689"/>
            <a:ext cx="1763414" cy="39401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b="1" dirty="0" smtClean="0"/>
              <a:t>Struktur</a:t>
            </a:r>
            <a:endParaRPr lang="de-DE" altLang="de-DE" sz="2000" b="1" dirty="0"/>
          </a:p>
        </p:txBody>
      </p:sp>
      <p:sp>
        <p:nvSpPr>
          <p:cNvPr id="7" name="Textplatzhalter 2"/>
          <p:cNvSpPr txBox="1">
            <a:spLocks/>
          </p:cNvSpPr>
          <p:nvPr/>
        </p:nvSpPr>
        <p:spPr bwMode="auto">
          <a:xfrm>
            <a:off x="1663728" y="4199699"/>
            <a:ext cx="1763414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(Grammatik)</a:t>
            </a:r>
            <a:endParaRPr lang="de-DE" altLang="de-DE" sz="2000" dirty="0"/>
          </a:p>
        </p:txBody>
      </p:sp>
      <p:sp>
        <p:nvSpPr>
          <p:cNvPr id="8" name="Textplatzhalter 2"/>
          <p:cNvSpPr txBox="1">
            <a:spLocks/>
          </p:cNvSpPr>
          <p:nvPr/>
        </p:nvSpPr>
        <p:spPr bwMode="auto">
          <a:xfrm>
            <a:off x="5061133" y="3805689"/>
            <a:ext cx="1763414" cy="39401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b="1" dirty="0" smtClean="0"/>
              <a:t>Form</a:t>
            </a:r>
            <a:endParaRPr lang="de-DE" altLang="de-DE" sz="2000" b="1" dirty="0"/>
          </a:p>
        </p:txBody>
      </p:sp>
      <p:sp>
        <p:nvSpPr>
          <p:cNvPr id="9" name="Textplatzhalter 2"/>
          <p:cNvSpPr txBox="1">
            <a:spLocks/>
          </p:cNvSpPr>
          <p:nvPr/>
        </p:nvSpPr>
        <p:spPr bwMode="auto">
          <a:xfrm>
            <a:off x="5061133" y="4199699"/>
            <a:ext cx="1763414" cy="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(Design, Darstellung)</a:t>
            </a:r>
            <a:endParaRPr lang="de-DE" altLang="de-DE" sz="2000" dirty="0"/>
          </a:p>
        </p:txBody>
      </p:sp>
      <p:sp>
        <p:nvSpPr>
          <p:cNvPr id="10" name="Textplatzhalter 2"/>
          <p:cNvSpPr txBox="1">
            <a:spLocks/>
          </p:cNvSpPr>
          <p:nvPr/>
        </p:nvSpPr>
        <p:spPr bwMode="auto">
          <a:xfrm>
            <a:off x="3373582" y="2565085"/>
            <a:ext cx="1763414" cy="39401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b="1" dirty="0" smtClean="0"/>
              <a:t>Inhalt</a:t>
            </a:r>
            <a:endParaRPr lang="de-DE" altLang="de-DE" sz="2000" b="1" dirty="0"/>
          </a:p>
        </p:txBody>
      </p:sp>
      <p:cxnSp>
        <p:nvCxnSpPr>
          <p:cNvPr id="3" name="Gerade Verbindung mit Pfeil 2"/>
          <p:cNvCxnSpPr/>
          <p:nvPr/>
        </p:nvCxnSpPr>
        <p:spPr>
          <a:xfrm flipH="1">
            <a:off x="2624254" y="3025698"/>
            <a:ext cx="1040781" cy="669094"/>
          </a:xfrm>
          <a:prstGeom prst="straightConnector1">
            <a:avLst/>
          </a:prstGeom>
          <a:ln w="28575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4902059" y="3032220"/>
            <a:ext cx="1040781" cy="669094"/>
          </a:xfrm>
          <a:prstGeom prst="straightConnector1">
            <a:avLst/>
          </a:prstGeom>
          <a:ln w="28575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3520873" y="4002694"/>
            <a:ext cx="1434051" cy="0"/>
          </a:xfrm>
          <a:prstGeom prst="straightConnector1">
            <a:avLst/>
          </a:prstGeom>
          <a:ln w="28575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96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SGML – Standard </a:t>
            </a:r>
            <a:r>
              <a:rPr lang="de-DE" altLang="de-DE" dirty="0" err="1"/>
              <a:t>Generalized</a:t>
            </a:r>
            <a:r>
              <a:rPr lang="de-DE" altLang="de-DE" dirty="0"/>
              <a:t> Markup Language (ISO 8879)</a:t>
            </a:r>
          </a:p>
          <a:p>
            <a:r>
              <a:rPr lang="de-DE" altLang="de-DE" dirty="0"/>
              <a:t>HTML – Hypertext Markup Language (Kernsprache des World Wide Web)</a:t>
            </a:r>
          </a:p>
          <a:p>
            <a:r>
              <a:rPr lang="de-DE" altLang="de-DE" dirty="0"/>
              <a:t>XML – Extensible Markup Language (offener Standard):</a:t>
            </a:r>
          </a:p>
          <a:p>
            <a:pPr lvl="1"/>
            <a:r>
              <a:rPr lang="de-DE" altLang="de-DE" dirty="0" err="1"/>
              <a:t>MathML</a:t>
            </a:r>
            <a:r>
              <a:rPr lang="de-DE" altLang="de-DE" dirty="0"/>
              <a:t> – </a:t>
            </a:r>
            <a:r>
              <a:rPr lang="de-DE" altLang="de-DE" dirty="0" err="1"/>
              <a:t>Mathematical</a:t>
            </a:r>
            <a:r>
              <a:rPr lang="de-DE" altLang="de-DE" dirty="0"/>
              <a:t> Markup Language</a:t>
            </a:r>
          </a:p>
          <a:p>
            <a:pPr lvl="1"/>
            <a:r>
              <a:rPr lang="de-DE" altLang="de-DE" dirty="0" smtClean="0"/>
              <a:t>GML </a:t>
            </a:r>
            <a:r>
              <a:rPr lang="de-DE" altLang="de-DE" dirty="0"/>
              <a:t>– </a:t>
            </a:r>
            <a:r>
              <a:rPr lang="de-DE" altLang="de-DE" dirty="0" err="1"/>
              <a:t>Geography</a:t>
            </a:r>
            <a:r>
              <a:rPr lang="de-DE" altLang="de-DE" dirty="0"/>
              <a:t> Markup Language</a:t>
            </a:r>
          </a:p>
          <a:p>
            <a:pPr lvl="1"/>
            <a:r>
              <a:rPr lang="de-DE" altLang="de-DE" dirty="0"/>
              <a:t>SVG – </a:t>
            </a:r>
            <a:r>
              <a:rPr lang="de-DE" altLang="de-DE" dirty="0" err="1"/>
              <a:t>Scalable</a:t>
            </a:r>
            <a:r>
              <a:rPr lang="de-DE" altLang="de-DE" dirty="0"/>
              <a:t> </a:t>
            </a:r>
            <a:r>
              <a:rPr lang="de-DE" altLang="de-DE" dirty="0" err="1"/>
              <a:t>Vector</a:t>
            </a:r>
            <a:r>
              <a:rPr lang="de-DE" altLang="de-DE" dirty="0"/>
              <a:t> Graphics</a:t>
            </a:r>
          </a:p>
          <a:p>
            <a:pPr lvl="1"/>
            <a:r>
              <a:rPr lang="de-DE" altLang="de-DE" dirty="0"/>
              <a:t>GPX – Austauschformat von GPS-</a:t>
            </a:r>
            <a:r>
              <a:rPr lang="de-DE" altLang="de-DE" dirty="0" err="1"/>
              <a:t>Geodaten</a:t>
            </a:r>
            <a:endParaRPr lang="de-DE" altLang="de-DE" dirty="0"/>
          </a:p>
          <a:p>
            <a:pPr lvl="1"/>
            <a:r>
              <a:rPr lang="de-DE" altLang="de-DE" dirty="0"/>
              <a:t>KML – </a:t>
            </a:r>
            <a:r>
              <a:rPr lang="de-DE" altLang="de-DE" dirty="0" err="1"/>
              <a:t>Keyhole</a:t>
            </a:r>
            <a:r>
              <a:rPr lang="de-DE" altLang="de-DE" dirty="0"/>
              <a:t> Markup Language (Google Earth)</a:t>
            </a:r>
          </a:p>
          <a:p>
            <a:pPr lvl="1"/>
            <a:r>
              <a:rPr lang="de-DE" altLang="de-DE" dirty="0"/>
              <a:t>…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/>
              <a:t>Markup </a:t>
            </a:r>
            <a:r>
              <a:rPr lang="de-DE" altLang="de-DE" dirty="0" err="1"/>
              <a:t>Languages</a:t>
            </a:r>
            <a:r>
              <a:rPr lang="de-DE" altLang="de-DE" dirty="0"/>
              <a:t> – Beispiele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872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/>
              <a:t>SGML – Standard </a:t>
            </a:r>
            <a:r>
              <a:rPr lang="de-DE" altLang="de-DE" dirty="0" err="1"/>
              <a:t>Generalized</a:t>
            </a:r>
            <a:r>
              <a:rPr lang="de-DE" altLang="de-DE" dirty="0"/>
              <a:t> Markup Language:</a:t>
            </a:r>
          </a:p>
          <a:p>
            <a:pPr lvl="1">
              <a:defRPr/>
            </a:pPr>
            <a:r>
              <a:rPr lang="de-DE" altLang="de-DE" dirty="0"/>
              <a:t>DE: </a:t>
            </a:r>
            <a:r>
              <a:rPr lang="de-DE" dirty="0"/>
              <a:t>Normierte Verallgemeinerte Auszeichnungssprache</a:t>
            </a:r>
          </a:p>
          <a:p>
            <a:pPr lvl="1">
              <a:defRPr/>
            </a:pPr>
            <a:r>
              <a:rPr lang="de-DE" dirty="0"/>
              <a:t>ISO 8879:1986 </a:t>
            </a:r>
            <a:r>
              <a:rPr lang="de-DE" i="1" dirty="0"/>
              <a:t>Information Processing Text </a:t>
            </a:r>
            <a:r>
              <a:rPr lang="de-DE" i="1" dirty="0" err="1"/>
              <a:t>and</a:t>
            </a:r>
            <a:r>
              <a:rPr lang="de-DE" i="1" dirty="0"/>
              <a:t> Office Systems - Standard </a:t>
            </a:r>
            <a:r>
              <a:rPr lang="de-DE" i="1" dirty="0" err="1"/>
              <a:t>Generalized</a:t>
            </a:r>
            <a:r>
              <a:rPr lang="de-DE" i="1" dirty="0"/>
              <a:t> Markup Language</a:t>
            </a:r>
          </a:p>
          <a:p>
            <a:pPr marL="457200" lvl="1" indent="0">
              <a:buNone/>
              <a:defRPr/>
            </a:pPr>
            <a:r>
              <a:rPr lang="de-DE" dirty="0">
                <a:sym typeface="Wingdings" panose="05000000000000000000" pitchFamily="2" charset="2"/>
              </a:rPr>
              <a:t>	( </a:t>
            </a:r>
            <a:r>
              <a:rPr lang="de-DE" dirty="0"/>
              <a:t>DIN EN 28879:1991)</a:t>
            </a:r>
          </a:p>
          <a:p>
            <a:pPr lvl="1">
              <a:defRPr/>
            </a:pPr>
            <a:r>
              <a:rPr lang="de-DE" dirty="0"/>
              <a:t>Metasprache zur Definition verschiedener Auszeichnungssprachen</a:t>
            </a:r>
          </a:p>
          <a:p>
            <a:pPr lvl="1">
              <a:defRPr/>
            </a:pPr>
            <a:r>
              <a:rPr lang="de-DE" dirty="0"/>
              <a:t>Menge verschiedenster struktureller Konstrukte zur Formulierung von Dokumentgrammatik</a:t>
            </a:r>
          </a:p>
          <a:p>
            <a:pPr lvl="1">
              <a:defRPr/>
            </a:pPr>
            <a:r>
              <a:rPr lang="de-DE" dirty="0"/>
              <a:t>Kein feststehender problemspezifischer </a:t>
            </a:r>
            <a:r>
              <a:rPr lang="de-DE" dirty="0" smtClean="0"/>
              <a:t>Sprachumfang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/>
              <a:t>Markup </a:t>
            </a:r>
            <a:r>
              <a:rPr lang="de-DE" altLang="de-DE" dirty="0" err="1"/>
              <a:t>Languages</a:t>
            </a:r>
            <a:r>
              <a:rPr lang="de-DE" altLang="de-DE" dirty="0"/>
              <a:t> – </a:t>
            </a:r>
            <a:r>
              <a:rPr lang="de-DE" altLang="de-DE" dirty="0" smtClean="0"/>
              <a:t>SGML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168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504000" y="1638000"/>
            <a:ext cx="5941405" cy="4237200"/>
          </a:xfrm>
        </p:spPr>
        <p:txBody>
          <a:bodyPr/>
          <a:lstStyle/>
          <a:p>
            <a:pPr>
              <a:defRPr/>
            </a:pPr>
            <a:r>
              <a:rPr lang="de-DE" dirty="0"/>
              <a:t>HTML – </a:t>
            </a:r>
            <a:r>
              <a:rPr lang="de-DE" dirty="0" err="1"/>
              <a:t>HyperText</a:t>
            </a:r>
            <a:r>
              <a:rPr lang="de-DE" dirty="0"/>
              <a:t> Markup Language: </a:t>
            </a:r>
          </a:p>
          <a:p>
            <a:pPr lvl="1">
              <a:defRPr/>
            </a:pPr>
            <a:r>
              <a:rPr lang="de-DE" dirty="0"/>
              <a:t>Vereinfachte SGML</a:t>
            </a:r>
          </a:p>
          <a:p>
            <a:pPr lvl="1">
              <a:defRPr/>
            </a:pPr>
            <a:r>
              <a:rPr lang="de-DE" dirty="0"/>
              <a:t>Zentraler Bestandteil des Hypertext-Gedankens: </a:t>
            </a:r>
            <a:r>
              <a:rPr lang="de-DE" i="1" dirty="0"/>
              <a:t>freie Navigierbarkeit (Hyperlinks)</a:t>
            </a:r>
          </a:p>
          <a:p>
            <a:pPr lvl="1">
              <a:defRPr/>
            </a:pPr>
            <a:r>
              <a:rPr lang="de-DE" altLang="de-DE" dirty="0"/>
              <a:t>Sprache der Internet-Browser</a:t>
            </a:r>
          </a:p>
          <a:p>
            <a:pPr lvl="1">
              <a:defRPr/>
            </a:pPr>
            <a:r>
              <a:rPr lang="de-DE" altLang="de-DE" dirty="0"/>
              <a:t>Wird vom World Wide Web </a:t>
            </a:r>
            <a:r>
              <a:rPr lang="de-DE" altLang="de-DE" dirty="0" err="1"/>
              <a:t>Consortium</a:t>
            </a:r>
            <a:r>
              <a:rPr lang="de-DE" altLang="de-DE" dirty="0"/>
              <a:t> (W3C) weiterentwickelt </a:t>
            </a:r>
          </a:p>
          <a:p>
            <a:pPr marL="457200" lvl="1" indent="0">
              <a:buNone/>
              <a:defRPr/>
            </a:pPr>
            <a:r>
              <a:rPr lang="de-DE" altLang="de-DE" dirty="0">
                <a:sym typeface="Wingdings" panose="05000000000000000000" pitchFamily="2" charset="2"/>
              </a:rPr>
              <a:t>	 </a:t>
            </a:r>
            <a:r>
              <a:rPr lang="de-DE" altLang="de-DE" dirty="0" smtClean="0">
                <a:sym typeface="Wingdings" panose="05000000000000000000" pitchFamily="2" charset="2"/>
              </a:rPr>
              <a:t>HTML 5.2 (Stand 1.11.2016)</a:t>
            </a:r>
            <a:endParaRPr lang="de-DE" altLang="de-DE" dirty="0"/>
          </a:p>
          <a:p>
            <a:pPr lvl="1">
              <a:defRPr/>
            </a:pPr>
            <a:r>
              <a:rPr lang="de-DE" altLang="de-DE" dirty="0"/>
              <a:t>Nicht standardisiert </a:t>
            </a:r>
            <a:r>
              <a:rPr lang="de-DE" altLang="de-DE" dirty="0">
                <a:sym typeface="Wingdings" panose="05000000000000000000" pitchFamily="2" charset="2"/>
              </a:rPr>
              <a:t> </a:t>
            </a:r>
            <a:r>
              <a:rPr lang="de-DE" altLang="de-DE" dirty="0"/>
              <a:t>Ausgabe browserabhängig (Opera, Firefox, </a:t>
            </a:r>
            <a:r>
              <a:rPr lang="de-DE" altLang="de-DE" dirty="0" err="1"/>
              <a:t>InternetExplorer</a:t>
            </a:r>
            <a:r>
              <a:rPr lang="de-DE" altLang="de-DE" dirty="0"/>
              <a:t>, Chrome</a:t>
            </a:r>
            <a:r>
              <a:rPr lang="de-DE" altLang="de-DE" dirty="0" smtClean="0"/>
              <a:t>)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/>
              <a:t>Markup </a:t>
            </a:r>
            <a:r>
              <a:rPr lang="de-DE" altLang="de-DE" dirty="0" err="1"/>
              <a:t>Languages</a:t>
            </a:r>
            <a:r>
              <a:rPr lang="de-DE" altLang="de-DE" dirty="0"/>
              <a:t> – </a:t>
            </a:r>
            <a:r>
              <a:rPr lang="de-DE" altLang="de-DE" dirty="0" smtClean="0"/>
              <a:t>HTML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415" y="1638000"/>
            <a:ext cx="2383603" cy="2777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97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XML – </a:t>
            </a:r>
            <a:r>
              <a:rPr lang="de-DE" altLang="de-DE" dirty="0" err="1"/>
              <a:t>e</a:t>
            </a:r>
            <a:r>
              <a:rPr lang="de-DE" altLang="de-DE" b="1" dirty="0" err="1"/>
              <a:t>X</a:t>
            </a:r>
            <a:r>
              <a:rPr lang="de-DE" altLang="de-DE" dirty="0" err="1"/>
              <a:t>tensible</a:t>
            </a:r>
            <a:r>
              <a:rPr lang="de-DE" altLang="de-DE" dirty="0"/>
              <a:t> </a:t>
            </a:r>
            <a:r>
              <a:rPr lang="de-DE" altLang="de-DE" b="1" dirty="0"/>
              <a:t>M</a:t>
            </a:r>
            <a:r>
              <a:rPr lang="de-DE" altLang="de-DE" dirty="0"/>
              <a:t>arkup </a:t>
            </a:r>
            <a:r>
              <a:rPr lang="de-DE" altLang="de-DE" b="1" dirty="0"/>
              <a:t>L</a:t>
            </a:r>
            <a:r>
              <a:rPr lang="de-DE" altLang="de-DE" dirty="0"/>
              <a:t>anguage</a:t>
            </a:r>
            <a:r>
              <a:rPr lang="de-DE" altLang="de-DE" dirty="0" smtClean="0"/>
              <a:t>:</a:t>
            </a:r>
          </a:p>
          <a:p>
            <a:pPr lvl="1"/>
            <a:r>
              <a:rPr lang="de-DE" altLang="de-DE" dirty="0"/>
              <a:t>DE: erweiterbare Auszeichnungssprache</a:t>
            </a:r>
          </a:p>
          <a:p>
            <a:pPr lvl="1"/>
            <a:r>
              <a:rPr lang="de-DE" altLang="de-DE" dirty="0"/>
              <a:t>Basiert auf SGML (ISO 8879)</a:t>
            </a:r>
          </a:p>
          <a:p>
            <a:pPr lvl="1"/>
            <a:r>
              <a:rPr lang="de-DE" altLang="de-DE" dirty="0"/>
              <a:t>Entwickelt vom World Wide Web </a:t>
            </a:r>
            <a:r>
              <a:rPr lang="de-DE" altLang="de-DE" dirty="0" err="1"/>
              <a:t>Consortium</a:t>
            </a:r>
            <a:r>
              <a:rPr lang="de-DE" altLang="de-DE" dirty="0"/>
              <a:t> (W3C)</a:t>
            </a:r>
          </a:p>
          <a:p>
            <a:r>
              <a:rPr lang="de-DE" altLang="de-DE" dirty="0"/>
              <a:t>Möglichkeit, neue Sprachen zu definieren:</a:t>
            </a:r>
          </a:p>
          <a:p>
            <a:pPr lvl="1"/>
            <a:r>
              <a:rPr lang="de-DE" altLang="de-DE" dirty="0"/>
              <a:t>Für eigene Datenstrukturen optimal anpassbar</a:t>
            </a:r>
          </a:p>
          <a:p>
            <a:pPr lvl="1"/>
            <a:r>
              <a:rPr lang="de-DE" altLang="de-DE" dirty="0"/>
              <a:t>Aber trotzdem nicht zu speziell, weil einem standardisierten Regelwerk </a:t>
            </a:r>
            <a:r>
              <a:rPr lang="de-DE" altLang="de-DE" dirty="0" smtClean="0"/>
              <a:t>folgend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/>
              <a:t>Markup </a:t>
            </a:r>
            <a:r>
              <a:rPr lang="de-DE" altLang="de-DE" dirty="0" err="1"/>
              <a:t>Languages</a:t>
            </a:r>
            <a:r>
              <a:rPr lang="de-DE" altLang="de-DE" dirty="0"/>
              <a:t> – </a:t>
            </a:r>
            <a:r>
              <a:rPr lang="de-DE" altLang="de-DE" dirty="0" smtClean="0"/>
              <a:t>XML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771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Both"/>
            </a:pPr>
            <a:r>
              <a:rPr lang="de-DE" altLang="de-DE" dirty="0" smtClean="0"/>
              <a:t>Aufbau von Geodatenspezifikationen</a:t>
            </a:r>
          </a:p>
          <a:p>
            <a:pPr marL="457200" indent="-457200">
              <a:buAutoNum type="arabicParenBoth"/>
            </a:pPr>
            <a:r>
              <a:rPr lang="en-US" dirty="0" err="1"/>
              <a:t>Konzeptionelle</a:t>
            </a:r>
            <a:r>
              <a:rPr lang="en-US" dirty="0"/>
              <a:t> </a:t>
            </a:r>
            <a:r>
              <a:rPr lang="en-US" dirty="0" err="1"/>
              <a:t>Schemasprache</a:t>
            </a:r>
            <a:r>
              <a:rPr lang="en-US" dirty="0"/>
              <a:t> – </a:t>
            </a:r>
            <a:r>
              <a:rPr lang="en-US" dirty="0" smtClean="0"/>
              <a:t>UML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Modellierung</a:t>
            </a:r>
            <a:r>
              <a:rPr lang="en-US" dirty="0" smtClean="0"/>
              <a:t> von </a:t>
            </a:r>
            <a:r>
              <a:rPr lang="en-US" dirty="0" err="1" smtClean="0"/>
              <a:t>Geoinformationen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UML</a:t>
            </a:r>
          </a:p>
          <a:p>
            <a:pPr marL="457200" indent="-457200">
              <a:buAutoNum type="arabicParenBoth"/>
            </a:pPr>
            <a:r>
              <a:rPr lang="en-US" dirty="0" err="1"/>
              <a:t>Einführung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/>
              <a:t>Auszeichnungssprachen</a:t>
            </a:r>
            <a:r>
              <a:rPr lang="en-US" dirty="0"/>
              <a:t> – </a:t>
            </a:r>
            <a:r>
              <a:rPr lang="en-US" dirty="0" smtClean="0"/>
              <a:t>XML</a:t>
            </a:r>
          </a:p>
          <a:p>
            <a:pPr marL="457200" indent="-457200">
              <a:buAutoNum type="arabicParenBoth"/>
            </a:pPr>
            <a:r>
              <a:rPr lang="en-US" dirty="0" err="1" smtClean="0"/>
              <a:t>Kodierung</a:t>
            </a:r>
            <a:r>
              <a:rPr lang="en-US" dirty="0" smtClean="0"/>
              <a:t> von </a:t>
            </a:r>
            <a:r>
              <a:rPr lang="en-US" dirty="0" err="1" smtClean="0"/>
              <a:t>Geodaten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Auszeichnungssprachen</a:t>
            </a: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SVG</a:t>
            </a:r>
            <a:r>
              <a:rPr lang="en-US" dirty="0"/>
              <a:t>, </a:t>
            </a:r>
            <a:r>
              <a:rPr lang="en-US" dirty="0" smtClean="0"/>
              <a:t>GML, NAS</a:t>
            </a:r>
            <a:endParaRPr lang="de-DE" alt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201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 smtClean="0"/>
              <a:t>Verwendung</a:t>
            </a:r>
            <a:r>
              <a:rPr lang="de-DE" altLang="de-DE" dirty="0"/>
              <a:t>:</a:t>
            </a:r>
          </a:p>
          <a:p>
            <a:pPr lvl="1"/>
            <a:r>
              <a:rPr lang="de-DE" altLang="de-DE" dirty="0"/>
              <a:t>In der </a:t>
            </a:r>
            <a:r>
              <a:rPr lang="de-DE" altLang="de-DE" u="sng" dirty="0"/>
              <a:t>Datenverwaltung</a:t>
            </a:r>
            <a:r>
              <a:rPr lang="de-DE" altLang="de-DE" dirty="0"/>
              <a:t> als Basisformat (Überführung in Text, HTML, PDF, … über </a:t>
            </a:r>
            <a:r>
              <a:rPr lang="de-DE" altLang="de-DE" dirty="0" err="1"/>
              <a:t>xslt</a:t>
            </a:r>
            <a:r>
              <a:rPr lang="de-DE" altLang="de-DE" dirty="0"/>
              <a:t> Transformation)</a:t>
            </a:r>
          </a:p>
          <a:p>
            <a:pPr lvl="1"/>
            <a:r>
              <a:rPr lang="de-DE" altLang="de-DE" u="sng" dirty="0"/>
              <a:t>Datenaustausch</a:t>
            </a:r>
          </a:p>
          <a:p>
            <a:pPr lvl="1"/>
            <a:r>
              <a:rPr lang="de-DE" altLang="de-DE" u="sng" dirty="0"/>
              <a:t>Recherche</a:t>
            </a:r>
            <a:r>
              <a:rPr lang="de-DE" altLang="de-DE" dirty="0"/>
              <a:t> (aufgrund der Strukturierung/semantischen Auszeichnung effektiv)</a:t>
            </a:r>
          </a:p>
          <a:p>
            <a:pPr lvl="1"/>
            <a:r>
              <a:rPr lang="de-DE" altLang="de-DE" u="sng" dirty="0"/>
              <a:t>Archivierung</a:t>
            </a:r>
            <a:r>
              <a:rPr lang="de-DE" altLang="de-DE" dirty="0"/>
              <a:t> ist </a:t>
            </a:r>
            <a:r>
              <a:rPr lang="de-DE" altLang="de-DE" dirty="0" smtClean="0"/>
              <a:t>anwendungsunabhängig</a:t>
            </a:r>
          </a:p>
          <a:p>
            <a:r>
              <a:rPr lang="de-DE" altLang="de-DE" dirty="0"/>
              <a:t>Trennung zwischen </a:t>
            </a:r>
            <a:r>
              <a:rPr lang="de-DE" altLang="de-DE" b="1" i="1" dirty="0" smtClean="0"/>
              <a:t>Inhalt</a:t>
            </a:r>
            <a:r>
              <a:rPr lang="de-DE" altLang="de-DE" i="1" dirty="0"/>
              <a:t>, </a:t>
            </a:r>
            <a:r>
              <a:rPr lang="de-DE" altLang="de-DE" b="1" i="1" dirty="0" smtClean="0"/>
              <a:t>Struktur</a:t>
            </a:r>
            <a:r>
              <a:rPr lang="de-DE" altLang="de-DE" i="1" dirty="0" smtClean="0"/>
              <a:t> </a:t>
            </a:r>
            <a:r>
              <a:rPr lang="de-DE" altLang="de-DE" dirty="0"/>
              <a:t>und </a:t>
            </a:r>
            <a:r>
              <a:rPr lang="de-DE" altLang="de-DE" b="1" i="1" dirty="0" smtClean="0"/>
              <a:t>Form</a:t>
            </a:r>
            <a:r>
              <a:rPr lang="de-DE" altLang="de-DE" i="1" dirty="0"/>
              <a:t>:</a:t>
            </a:r>
          </a:p>
          <a:p>
            <a:pPr lvl="1"/>
            <a:r>
              <a:rPr lang="de-DE" altLang="de-DE" dirty="0"/>
              <a:t>Struktur (Grammatik): DTD oder XSD</a:t>
            </a:r>
          </a:p>
          <a:p>
            <a:pPr lvl="1"/>
            <a:r>
              <a:rPr lang="de-DE" altLang="de-DE" dirty="0"/>
              <a:t>Form (Aussehen): CSS oder XLS</a:t>
            </a:r>
          </a:p>
          <a:p>
            <a:pPr lvl="1"/>
            <a:r>
              <a:rPr lang="de-DE" altLang="de-DE" u="sng" dirty="0"/>
              <a:t>Gleicher Inhalt </a:t>
            </a:r>
            <a:r>
              <a:rPr lang="de-DE" altLang="de-DE" dirty="0"/>
              <a:t>wird für </a:t>
            </a:r>
            <a:r>
              <a:rPr lang="de-DE" altLang="de-DE" u="sng" dirty="0"/>
              <a:t>unterschiedliche Ausgaben</a:t>
            </a:r>
            <a:r>
              <a:rPr lang="de-DE" altLang="de-DE" dirty="0"/>
              <a:t> </a:t>
            </a:r>
            <a:r>
              <a:rPr lang="de-DE" altLang="de-DE" dirty="0" smtClean="0"/>
              <a:t>genutzt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 err="1" smtClean="0"/>
              <a:t>e</a:t>
            </a:r>
            <a:r>
              <a:rPr lang="de-DE" altLang="de-DE" dirty="0" err="1"/>
              <a:t>X</a:t>
            </a:r>
            <a:r>
              <a:rPr lang="de-DE" altLang="de-DE" dirty="0" err="1" smtClean="0"/>
              <a:t>tensible</a:t>
            </a:r>
            <a:r>
              <a:rPr lang="de-DE" altLang="de-DE" dirty="0" smtClean="0"/>
              <a:t> </a:t>
            </a:r>
            <a:r>
              <a:rPr lang="de-DE" altLang="de-DE" dirty="0"/>
              <a:t>Markup </a:t>
            </a:r>
            <a:r>
              <a:rPr lang="de-DE" altLang="de-DE" dirty="0" smtClean="0"/>
              <a:t>Language – XML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435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 smtClean="0"/>
              <a:t>Logischer</a:t>
            </a:r>
            <a:r>
              <a:rPr lang="de-DE" altLang="de-DE" dirty="0"/>
              <a:t>, hierarchisch Aufbau als Baumstruktur </a:t>
            </a:r>
          </a:p>
          <a:p>
            <a:r>
              <a:rPr lang="de-DE" altLang="de-DE" dirty="0"/>
              <a:t>Optionaler Header:</a:t>
            </a:r>
          </a:p>
          <a:p>
            <a:pPr lvl="1"/>
            <a:r>
              <a:rPr lang="de-DE" altLang="de-DE" dirty="0"/>
              <a:t>Verweist auf die Versionen, URLs und Zeichensätze</a:t>
            </a:r>
          </a:p>
          <a:p>
            <a:pPr lvl="1"/>
            <a:r>
              <a:rPr lang="de-DE" altLang="de-DE" dirty="0"/>
              <a:t>XML-Deklaration</a:t>
            </a:r>
          </a:p>
          <a:p>
            <a:pPr lvl="1"/>
            <a:r>
              <a:rPr lang="de-DE" altLang="de-DE" dirty="0" smtClean="0"/>
              <a:t>Dokumenttyp-Deklaration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 smtClean="0"/>
              <a:t>XML – Aufbau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9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 smtClean="0"/>
              <a:t>Bestandteile</a:t>
            </a:r>
            <a:r>
              <a:rPr lang="de-DE" altLang="de-DE" dirty="0"/>
              <a:t>:</a:t>
            </a:r>
          </a:p>
          <a:p>
            <a:pPr lvl="1"/>
            <a:r>
              <a:rPr lang="de-DE" altLang="de-DE" b="1" dirty="0"/>
              <a:t>Elemente</a:t>
            </a:r>
            <a:r>
              <a:rPr lang="de-DE" altLang="de-DE" dirty="0"/>
              <a:t>: </a:t>
            </a:r>
          </a:p>
          <a:p>
            <a:pPr lvl="2"/>
            <a:r>
              <a:rPr lang="de-DE" altLang="de-DE" dirty="0"/>
              <a:t>Enthalten den Inhalt</a:t>
            </a:r>
          </a:p>
          <a:p>
            <a:pPr lvl="2"/>
            <a:r>
              <a:rPr lang="de-DE" altLang="de-DE" dirty="0"/>
              <a:t>Wurzelelement, hierarchisch enthaltene Geschwisterelemente</a:t>
            </a:r>
          </a:p>
          <a:p>
            <a:pPr lvl="2"/>
            <a:r>
              <a:rPr lang="de-DE" altLang="de-DE" dirty="0"/>
              <a:t>Kennzeichnung durch </a:t>
            </a:r>
            <a:r>
              <a:rPr lang="de-DE" altLang="de-DE" b="1" dirty="0"/>
              <a:t>Start-Tag</a:t>
            </a:r>
            <a:r>
              <a:rPr lang="de-DE" altLang="de-DE" dirty="0"/>
              <a:t> und </a:t>
            </a:r>
            <a:r>
              <a:rPr lang="de-DE" altLang="de-DE" b="1" dirty="0"/>
              <a:t>End-Tag</a:t>
            </a:r>
          </a:p>
          <a:p>
            <a:pPr lvl="1"/>
            <a:r>
              <a:rPr lang="de-DE" altLang="de-DE" dirty="0"/>
              <a:t>Attribute:</a:t>
            </a:r>
          </a:p>
          <a:p>
            <a:pPr lvl="2"/>
            <a:r>
              <a:rPr lang="de-DE" altLang="de-DE" dirty="0"/>
              <a:t>Zusatzinformationen von Elementen</a:t>
            </a:r>
          </a:p>
          <a:p>
            <a:pPr lvl="2"/>
            <a:r>
              <a:rPr lang="de-DE" altLang="de-DE" dirty="0"/>
              <a:t>Name und ggf. Wertzuweisung</a:t>
            </a:r>
          </a:p>
          <a:p>
            <a:pPr lvl="1"/>
            <a:r>
              <a:rPr lang="de-DE" altLang="de-DE" dirty="0"/>
              <a:t>Verarbeitungsanweisungen, Kommentare</a:t>
            </a:r>
          </a:p>
          <a:p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 smtClean="0"/>
              <a:t>XML – Aufbau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910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Entitäten (&amp;):</a:t>
            </a:r>
          </a:p>
          <a:p>
            <a:pPr lvl="1">
              <a:defRPr/>
            </a:pPr>
            <a:r>
              <a:rPr lang="de-DE" altLang="de-DE" dirty="0"/>
              <a:t>Ersetzen einen Namen durch einen bestimmten Text</a:t>
            </a:r>
          </a:p>
          <a:p>
            <a:pPr lvl="1">
              <a:defRPr/>
            </a:pPr>
            <a:r>
              <a:rPr lang="de-DE" altLang="de-DE" dirty="0"/>
              <a:t>Umlaute, </a:t>
            </a:r>
            <a:r>
              <a:rPr lang="de-DE" altLang="de-DE" dirty="0" smtClean="0"/>
              <a:t>Sonderzeichen; Bsp</a:t>
            </a:r>
            <a:r>
              <a:rPr lang="de-DE" altLang="de-DE" dirty="0"/>
              <a:t>.: Euro-Zeichen € ( &amp;#8364)</a:t>
            </a:r>
          </a:p>
          <a:p>
            <a:pPr>
              <a:defRPr/>
            </a:pPr>
            <a:r>
              <a:rPr lang="de-DE" altLang="de-DE" dirty="0"/>
              <a:t>Tags (&lt;&gt;):</a:t>
            </a:r>
          </a:p>
          <a:p>
            <a:pPr lvl="1">
              <a:defRPr/>
            </a:pPr>
            <a:r>
              <a:rPr lang="de-DE" altLang="de-DE" dirty="0"/>
              <a:t>DE: Etikett</a:t>
            </a:r>
          </a:p>
          <a:p>
            <a:pPr lvl="1">
              <a:defRPr/>
            </a:pPr>
            <a:r>
              <a:rPr lang="de-DE" altLang="de-DE" dirty="0"/>
              <a:t>streng hierarchisch</a:t>
            </a:r>
          </a:p>
          <a:p>
            <a:pPr lvl="1">
              <a:defRPr/>
            </a:pPr>
            <a:r>
              <a:rPr lang="de-DE" altLang="de-DE" dirty="0"/>
              <a:t>jedes Tag tritt paarweise auf</a:t>
            </a:r>
          </a:p>
          <a:p>
            <a:pPr lvl="1">
              <a:defRPr/>
            </a:pPr>
            <a:r>
              <a:rPr lang="de-DE" altLang="de-DE" dirty="0"/>
              <a:t>Start-Tag (&lt;</a:t>
            </a:r>
            <a:r>
              <a:rPr lang="de-DE" altLang="de-DE" dirty="0" err="1"/>
              <a:t>konferenz</a:t>
            </a:r>
            <a:r>
              <a:rPr lang="de-DE" altLang="de-DE" dirty="0"/>
              <a:t>&gt;) </a:t>
            </a:r>
            <a:r>
              <a:rPr lang="de-DE" altLang="de-DE" dirty="0">
                <a:sym typeface="Wingdings" panose="05000000000000000000" pitchFamily="2" charset="2"/>
              </a:rPr>
              <a:t> </a:t>
            </a:r>
            <a:r>
              <a:rPr lang="de-DE" altLang="de-DE" dirty="0"/>
              <a:t>Endtag (&lt;/</a:t>
            </a:r>
            <a:r>
              <a:rPr lang="de-DE" altLang="de-DE" dirty="0" err="1"/>
              <a:t>konferenz</a:t>
            </a:r>
            <a:r>
              <a:rPr lang="de-DE" altLang="de-DE" dirty="0"/>
              <a:t>&gt;)</a:t>
            </a:r>
          </a:p>
          <a:p>
            <a:pPr lvl="1">
              <a:defRPr/>
            </a:pPr>
            <a:r>
              <a:rPr lang="de-DE" altLang="de-DE" dirty="0"/>
              <a:t>Tag kann Attribute besitzen (&lt;.. </a:t>
            </a:r>
            <a:r>
              <a:rPr lang="de-DE" altLang="de-DE" dirty="0" err="1"/>
              <a:t>datum</a:t>
            </a:r>
            <a:r>
              <a:rPr lang="de-DE" altLang="de-DE" dirty="0"/>
              <a:t>="8.1.2004"&gt;)</a:t>
            </a:r>
          </a:p>
          <a:p>
            <a:pPr>
              <a:defRPr/>
            </a:pPr>
            <a:r>
              <a:rPr lang="de-DE" altLang="de-DE" dirty="0" smtClean="0"/>
              <a:t>Kommentare </a:t>
            </a:r>
            <a:r>
              <a:rPr lang="de-DE" altLang="de-DE" dirty="0"/>
              <a:t>(&lt;!-- Kommentar </a:t>
            </a:r>
            <a:r>
              <a:rPr lang="de-DE" altLang="de-DE" dirty="0" smtClean="0"/>
              <a:t>--&gt;)</a:t>
            </a:r>
          </a:p>
          <a:p>
            <a:pPr>
              <a:defRPr/>
            </a:pPr>
            <a:r>
              <a:rPr lang="de-DE" altLang="de-DE" dirty="0" smtClean="0"/>
              <a:t>XML-Dokumente </a:t>
            </a:r>
            <a:r>
              <a:rPr lang="de-DE" altLang="de-DE" dirty="0"/>
              <a:t>können auch Hypertext-Links </a:t>
            </a:r>
            <a:r>
              <a:rPr lang="de-DE" altLang="de-DE" dirty="0" smtClean="0"/>
              <a:t>enthalten</a:t>
            </a:r>
            <a:endParaRPr lang="de-DE" altLang="de-DE" dirty="0"/>
          </a:p>
          <a:p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 smtClean="0"/>
              <a:t>XML – Aufbau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14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 smtClean="0"/>
              <a:t>XML – Beispiel</a:t>
            </a:r>
            <a:endParaRPr lang="de-DE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36390" y="1264514"/>
            <a:ext cx="8279781" cy="4555273"/>
          </a:xfrm>
          <a:prstGeom prst="rect">
            <a:avLst/>
          </a:prstGeom>
          <a:solidFill>
            <a:srgbClr val="FF99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tabLst>
                <a:tab pos="1857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tabLst>
                <a:tab pos="1857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tabLst>
                <a:tab pos="185738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tabLst>
                <a:tab pos="185738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&lt;?xml version="1.0" encoding="ISO-8859-1" standalone="yes"?&gt;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&lt;?xml-stylesheet version="1.0"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href</a:t>
            </a:r>
            <a:r>
              <a:rPr lang="en-US" altLang="de-DE" sz="1400" b="1" dirty="0">
                <a:latin typeface="Courier New" panose="02070309020205020404" pitchFamily="49" charset="0"/>
              </a:rPr>
              <a:t>="veranst_1.xsl" type="text/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xsl</a:t>
            </a:r>
            <a:r>
              <a:rPr lang="en-US" altLang="de-DE" sz="1400" b="1" dirty="0">
                <a:latin typeface="Courier New" panose="02070309020205020404" pitchFamily="49" charset="0"/>
              </a:rPr>
              <a:t>"?&gt;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&lt;!DOCTYPE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konferenz</a:t>
            </a:r>
            <a:r>
              <a:rPr lang="en-US" altLang="de-DE" sz="1400" b="1" dirty="0">
                <a:latin typeface="Courier New" panose="02070309020205020404" pitchFamily="49" charset="0"/>
              </a:rPr>
              <a:t> [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&lt;!ELEMENT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konferenz</a:t>
            </a:r>
            <a:r>
              <a:rPr lang="en-US" altLang="de-DE" sz="1400" b="1" dirty="0">
                <a:latin typeface="Courier New" panose="02070309020205020404" pitchFamily="49" charset="0"/>
              </a:rPr>
              <a:t> (tag*)&gt;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&lt;!ELEMENT tag (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veranstaltung</a:t>
            </a:r>
            <a:r>
              <a:rPr lang="en-US" altLang="de-DE" sz="1400" b="1" dirty="0">
                <a:latin typeface="Courier New" panose="02070309020205020404" pitchFamily="49" charset="0"/>
              </a:rPr>
              <a:t>*)&gt;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&lt;!ATTLIST tag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wochentag</a:t>
            </a:r>
            <a:r>
              <a:rPr lang="en-US" altLang="de-DE" sz="1400" b="1" dirty="0">
                <a:latin typeface="Courier New" panose="02070309020205020404" pitchFamily="49" charset="0"/>
              </a:rPr>
              <a:t>    CDATA #REQUIRED&gt;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&lt;!ATTLIST tag datum        CDATA #REQUIRED&gt;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&lt;!ELEMENT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veranstaltung</a:t>
            </a:r>
            <a:r>
              <a:rPr lang="en-US" altLang="de-DE" sz="1400" b="1" dirty="0">
                <a:latin typeface="Courier New" panose="02070309020205020404" pitchFamily="49" charset="0"/>
              </a:rPr>
              <a:t> (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kursnummer,zeit,raum,titel,referent</a:t>
            </a:r>
            <a:r>
              <a:rPr lang="en-US" altLang="de-DE" sz="1400" b="1" dirty="0">
                <a:latin typeface="Courier New" panose="02070309020205020404" pitchFamily="49" charset="0"/>
              </a:rPr>
              <a:t>)&gt;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&lt;!ELEMENT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kursnummer</a:t>
            </a:r>
            <a:r>
              <a:rPr lang="en-US" altLang="de-DE" sz="1400" b="1" dirty="0">
                <a:latin typeface="Courier New" panose="02070309020205020404" pitchFamily="49" charset="0"/>
              </a:rPr>
              <a:t>     (#PCDATA)&gt;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&lt;!ELEMENT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zeit</a:t>
            </a:r>
            <a:r>
              <a:rPr lang="en-US" altLang="de-DE" sz="1400" b="1" dirty="0">
                <a:latin typeface="Courier New" panose="02070309020205020404" pitchFamily="49" charset="0"/>
              </a:rPr>
              <a:t>           (#PCDATA)&gt;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&lt;!ELEMENT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raum</a:t>
            </a:r>
            <a:r>
              <a:rPr lang="en-US" altLang="de-DE" sz="1400" b="1" dirty="0">
                <a:latin typeface="Courier New" panose="02070309020205020404" pitchFamily="49" charset="0"/>
              </a:rPr>
              <a:t>           (#PCDATA)&gt;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&lt;!ELEMENT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titel</a:t>
            </a:r>
            <a:r>
              <a:rPr lang="en-US" altLang="de-DE" sz="1400" b="1" dirty="0">
                <a:latin typeface="Courier New" panose="02070309020205020404" pitchFamily="49" charset="0"/>
              </a:rPr>
              <a:t>          (#PCDATA)&gt;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  &lt;!ELEMENT referent       (#PCDATA)&gt;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]&gt;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&lt;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konferenz</a:t>
            </a:r>
            <a:r>
              <a:rPr lang="en-US" altLang="de-DE" sz="1400" b="1" dirty="0">
                <a:latin typeface="Courier New" panose="02070309020205020404" pitchFamily="49" charset="0"/>
              </a:rPr>
              <a:t>&gt;..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  </a:t>
            </a:r>
            <a:r>
              <a:rPr lang="en-US" altLang="de-DE" sz="14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de-DE" sz="1400" b="1" dirty="0">
                <a:latin typeface="Courier New" panose="02070309020205020404" pitchFamily="49" charset="0"/>
              </a:rPr>
              <a:t>&lt;tag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wochentag</a:t>
            </a:r>
            <a:r>
              <a:rPr lang="en-US" altLang="de-DE" sz="1400" b="1" dirty="0">
                <a:latin typeface="Courier New" panose="02070309020205020404" pitchFamily="49" charset="0"/>
              </a:rPr>
              <a:t>="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Dienstag</a:t>
            </a:r>
            <a:r>
              <a:rPr lang="en-US" altLang="de-DE" sz="1400" b="1" dirty="0">
                <a:latin typeface="Courier New" panose="02070309020205020404" pitchFamily="49" charset="0"/>
              </a:rPr>
              <a:t>" datum="10.1.2012 "&gt;</a:t>
            </a:r>
            <a:br>
              <a:rPr lang="en-US" altLang="de-DE" sz="1400" b="1" dirty="0">
                <a:latin typeface="Courier New" panose="02070309020205020404" pitchFamily="49" charset="0"/>
              </a:rPr>
            </a:br>
            <a:r>
              <a:rPr lang="en-US" altLang="de-DE" sz="1400" b="1" dirty="0">
                <a:latin typeface="Courier New" panose="02070309020205020404" pitchFamily="49" charset="0"/>
              </a:rPr>
              <a:t>    &lt;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veranstaltung</a:t>
            </a:r>
            <a:r>
              <a:rPr lang="en-US" altLang="de-DE" sz="1400" b="1" dirty="0">
                <a:latin typeface="Courier New" panose="02070309020205020404" pitchFamily="49" charset="0"/>
              </a:rPr>
              <a:t>&gt;</a:t>
            </a:r>
            <a:br>
              <a:rPr lang="en-US" altLang="de-DE" sz="1400" b="1" dirty="0">
                <a:latin typeface="Courier New" panose="02070309020205020404" pitchFamily="49" charset="0"/>
              </a:rPr>
            </a:br>
            <a:r>
              <a:rPr lang="en-US" altLang="de-DE" sz="1400" b="1" dirty="0">
                <a:latin typeface="Courier New" panose="02070309020205020404" pitchFamily="49" charset="0"/>
              </a:rPr>
              <a:t>      &lt;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kursnummer</a:t>
            </a:r>
            <a:r>
              <a:rPr lang="en-US" altLang="de-DE" sz="1400" b="1" dirty="0">
                <a:latin typeface="Courier New" panose="02070309020205020404" pitchFamily="49" charset="0"/>
              </a:rPr>
              <a:t>&gt;2&lt;/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kursnummer</a:t>
            </a:r>
            <a:r>
              <a:rPr lang="en-US" altLang="de-DE" sz="1400" b="1" dirty="0">
                <a:latin typeface="Courier New" panose="02070309020205020404" pitchFamily="49" charset="0"/>
              </a:rPr>
              <a:t>&gt;</a:t>
            </a:r>
            <a:br>
              <a:rPr lang="en-US" altLang="de-DE" sz="1400" b="1" dirty="0">
                <a:latin typeface="Courier New" panose="02070309020205020404" pitchFamily="49" charset="0"/>
              </a:rPr>
            </a:br>
            <a:r>
              <a:rPr lang="en-US" altLang="de-DE" sz="1400" b="1" dirty="0">
                <a:latin typeface="Courier New" panose="02070309020205020404" pitchFamily="49" charset="0"/>
              </a:rPr>
              <a:t>      &lt;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zeit</a:t>
            </a:r>
            <a:r>
              <a:rPr lang="en-US" altLang="de-DE" sz="1400" b="1" dirty="0">
                <a:latin typeface="Courier New" panose="02070309020205020404" pitchFamily="49" charset="0"/>
              </a:rPr>
              <a:t>&gt;10:00&lt;/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zeit</a:t>
            </a:r>
            <a:r>
              <a:rPr lang="en-US" altLang="de-DE" sz="1400" b="1" dirty="0">
                <a:latin typeface="Courier New" panose="02070309020205020404" pitchFamily="49" charset="0"/>
              </a:rPr>
              <a:t>&gt;</a:t>
            </a:r>
            <a:br>
              <a:rPr lang="en-US" altLang="de-DE" sz="1400" b="1" dirty="0">
                <a:latin typeface="Courier New" panose="02070309020205020404" pitchFamily="49" charset="0"/>
              </a:rPr>
            </a:br>
            <a:r>
              <a:rPr lang="en-US" altLang="de-DE" sz="1400" b="1" dirty="0">
                <a:latin typeface="Courier New" panose="02070309020205020404" pitchFamily="49" charset="0"/>
              </a:rPr>
              <a:t>      &lt;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raum</a:t>
            </a:r>
            <a:r>
              <a:rPr lang="en-US" altLang="de-DE" sz="1400" b="1" dirty="0">
                <a:latin typeface="Courier New" panose="02070309020205020404" pitchFamily="49" charset="0"/>
              </a:rPr>
              <a:t>&gt;106&lt;/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raum</a:t>
            </a:r>
            <a:r>
              <a:rPr lang="en-US" altLang="de-DE" sz="1400" b="1" dirty="0">
                <a:latin typeface="Courier New" panose="02070309020205020404" pitchFamily="49" charset="0"/>
              </a:rPr>
              <a:t>&gt;</a:t>
            </a:r>
            <a:br>
              <a:rPr lang="en-US" altLang="de-DE" sz="1400" b="1" dirty="0">
                <a:latin typeface="Courier New" panose="02070309020205020404" pitchFamily="49" charset="0"/>
              </a:rPr>
            </a:br>
            <a:r>
              <a:rPr lang="en-US" altLang="de-DE" sz="1400" b="1" dirty="0">
                <a:latin typeface="Courier New" panose="02070309020205020404" pitchFamily="49" charset="0"/>
              </a:rPr>
              <a:t>      &lt;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titel</a:t>
            </a:r>
            <a:r>
              <a:rPr lang="en-US" altLang="de-DE" sz="1400" b="1" dirty="0">
                <a:latin typeface="Courier New" panose="02070309020205020404" pitchFamily="49" charset="0"/>
              </a:rPr>
              <a:t>&gt;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Visualisierung</a:t>
            </a:r>
            <a:r>
              <a:rPr lang="en-US" altLang="de-DE" sz="1400" b="1" dirty="0">
                <a:latin typeface="Courier New" panose="02070309020205020404" pitchFamily="49" charset="0"/>
              </a:rPr>
              <a:t> 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mit</a:t>
            </a:r>
            <a:r>
              <a:rPr lang="en-US" altLang="de-DE" sz="1400" b="1" dirty="0">
                <a:latin typeface="Courier New" panose="02070309020205020404" pitchFamily="49" charset="0"/>
              </a:rPr>
              <a:t> FME&lt;/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titel</a:t>
            </a:r>
            <a:r>
              <a:rPr lang="en-US" altLang="de-DE" sz="1400" b="1" dirty="0">
                <a:latin typeface="Courier New" panose="02070309020205020404" pitchFamily="49" charset="0"/>
              </a:rPr>
              <a:t>&gt;</a:t>
            </a:r>
            <a:br>
              <a:rPr lang="en-US" altLang="de-DE" sz="1400" b="1" dirty="0">
                <a:latin typeface="Courier New" panose="02070309020205020404" pitchFamily="49" charset="0"/>
              </a:rPr>
            </a:br>
            <a:r>
              <a:rPr lang="en-US" altLang="de-DE" sz="1400" b="1" dirty="0">
                <a:latin typeface="Courier New" panose="02070309020205020404" pitchFamily="49" charset="0"/>
              </a:rPr>
              <a:t>      &lt;referent&gt;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Lothar</a:t>
            </a:r>
            <a:r>
              <a:rPr lang="en-US" altLang="de-DE" sz="1400" b="1" dirty="0">
                <a:latin typeface="Courier New" panose="02070309020205020404" pitchFamily="49" charset="0"/>
              </a:rPr>
              <a:t> Pl&amp;#246;tner&lt;/referent&gt;</a:t>
            </a:r>
            <a:br>
              <a:rPr lang="en-US" altLang="de-DE" sz="1400" b="1" dirty="0">
                <a:latin typeface="Courier New" panose="02070309020205020404" pitchFamily="49" charset="0"/>
              </a:rPr>
            </a:br>
            <a:r>
              <a:rPr lang="en-US" altLang="de-DE" sz="1400" b="1" dirty="0">
                <a:latin typeface="Courier New" panose="02070309020205020404" pitchFamily="49" charset="0"/>
              </a:rPr>
              <a:t>    &lt;/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veranstaltung</a:t>
            </a:r>
            <a:r>
              <a:rPr lang="en-US" altLang="de-DE" sz="1400" b="1" dirty="0">
                <a:latin typeface="Courier New" panose="02070309020205020404" pitchFamily="49" charset="0"/>
              </a:rPr>
              <a:t>&gt;..</a:t>
            </a:r>
            <a:br>
              <a:rPr lang="en-US" altLang="de-DE" sz="1400" b="1" dirty="0">
                <a:latin typeface="Courier New" panose="02070309020205020404" pitchFamily="49" charset="0"/>
              </a:rPr>
            </a:br>
            <a:r>
              <a:rPr lang="en-US" altLang="de-DE" sz="1400" b="1" dirty="0">
                <a:latin typeface="Courier New" panose="02070309020205020404" pitchFamily="49" charset="0"/>
              </a:rPr>
              <a:t>  &lt;/tag&gt; …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400" b="1" dirty="0">
                <a:latin typeface="Courier New" panose="02070309020205020404" pitchFamily="49" charset="0"/>
              </a:rPr>
              <a:t>&lt;/</a:t>
            </a:r>
            <a:r>
              <a:rPr lang="en-US" altLang="de-DE" sz="1400" b="1" dirty="0" err="1">
                <a:latin typeface="Courier New" panose="02070309020205020404" pitchFamily="49" charset="0"/>
              </a:rPr>
              <a:t>konferenz</a:t>
            </a:r>
            <a:r>
              <a:rPr lang="en-US" altLang="de-DE" sz="1400" b="1" dirty="0">
                <a:latin typeface="Courier New" panose="02070309020205020404" pitchFamily="49" charset="0"/>
              </a:rPr>
              <a:t>&gt;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380998" y="908116"/>
            <a:ext cx="7662748" cy="757133"/>
            <a:chOff x="380998" y="908116"/>
            <a:chExt cx="7662748" cy="757133"/>
          </a:xfrm>
        </p:grpSpPr>
        <p:sp>
          <p:nvSpPr>
            <p:cNvPr id="3" name="Rechteck 2"/>
            <p:cNvSpPr/>
            <p:nvPr/>
          </p:nvSpPr>
          <p:spPr>
            <a:xfrm>
              <a:off x="380998" y="1280532"/>
              <a:ext cx="7662748" cy="38471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380998" y="908116"/>
              <a:ext cx="1055649" cy="36933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Header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2505307" y="895182"/>
            <a:ext cx="2393795" cy="641530"/>
            <a:chOff x="2505307" y="895182"/>
            <a:chExt cx="2393795" cy="641530"/>
          </a:xfrm>
        </p:grpSpPr>
        <p:sp>
          <p:nvSpPr>
            <p:cNvPr id="8" name="Rechteck 7"/>
            <p:cNvSpPr/>
            <p:nvPr/>
          </p:nvSpPr>
          <p:spPr>
            <a:xfrm>
              <a:off x="2505307" y="1277448"/>
              <a:ext cx="2393795" cy="2592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505307" y="895182"/>
              <a:ext cx="2393795" cy="36933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Zeichensatz (Latin-1)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380998" y="1665249"/>
            <a:ext cx="8651490" cy="2044390"/>
            <a:chOff x="380998" y="1665249"/>
            <a:chExt cx="8651490" cy="2044390"/>
          </a:xfrm>
        </p:grpSpPr>
        <p:sp>
          <p:nvSpPr>
            <p:cNvPr id="16" name="Rechteck 15"/>
            <p:cNvSpPr/>
            <p:nvPr/>
          </p:nvSpPr>
          <p:spPr>
            <a:xfrm>
              <a:off x="380998" y="1665249"/>
              <a:ext cx="7112622" cy="204439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7493619" y="1665249"/>
              <a:ext cx="1538869" cy="147732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Struktur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(hier: DTD –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Document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Type Definition)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380998" y="3657599"/>
            <a:ext cx="6346905" cy="1970049"/>
            <a:chOff x="380998" y="3657599"/>
            <a:chExt cx="6346905" cy="1970049"/>
          </a:xfrm>
        </p:grpSpPr>
        <p:sp>
          <p:nvSpPr>
            <p:cNvPr id="19" name="Rechteck 18"/>
            <p:cNvSpPr/>
            <p:nvPr/>
          </p:nvSpPr>
          <p:spPr>
            <a:xfrm>
              <a:off x="380998" y="3657599"/>
              <a:ext cx="5291256" cy="197004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5672254" y="3657599"/>
              <a:ext cx="1055649" cy="36933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Inhalt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1049142" y="4353858"/>
            <a:ext cx="4414956" cy="369332"/>
            <a:chOff x="1049142" y="4353858"/>
            <a:chExt cx="4414956" cy="369332"/>
          </a:xfrm>
        </p:grpSpPr>
        <p:sp>
          <p:nvSpPr>
            <p:cNvPr id="10" name="Textfeld 9"/>
            <p:cNvSpPr txBox="1"/>
            <p:nvPr/>
          </p:nvSpPr>
          <p:spPr>
            <a:xfrm>
              <a:off x="3137209" y="4353858"/>
              <a:ext cx="2326889" cy="36933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Geschachtelter Tag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>
              <a:off x="1049142" y="4353858"/>
              <a:ext cx="2088067" cy="23301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380997" y="3286725"/>
            <a:ext cx="1849247" cy="630138"/>
            <a:chOff x="380997" y="3286725"/>
            <a:chExt cx="1849247" cy="630138"/>
          </a:xfrm>
        </p:grpSpPr>
        <p:sp>
          <p:nvSpPr>
            <p:cNvPr id="9" name="Rechteck 8"/>
            <p:cNvSpPr/>
            <p:nvPr/>
          </p:nvSpPr>
          <p:spPr>
            <a:xfrm>
              <a:off x="380998" y="3657599"/>
              <a:ext cx="1336290" cy="2592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380997" y="3286725"/>
              <a:ext cx="1849247" cy="36933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Root (Start-Tag)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2811036" y="4854518"/>
            <a:ext cx="1999788" cy="602342"/>
            <a:chOff x="2811036" y="4854518"/>
            <a:chExt cx="1999788" cy="602342"/>
          </a:xfrm>
        </p:grpSpPr>
        <p:sp>
          <p:nvSpPr>
            <p:cNvPr id="28" name="Rechteck 27"/>
            <p:cNvSpPr/>
            <p:nvPr/>
          </p:nvSpPr>
          <p:spPr>
            <a:xfrm>
              <a:off x="2811036" y="4854518"/>
              <a:ext cx="1381824" cy="23301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2811036" y="5087528"/>
              <a:ext cx="1999788" cy="36933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Entity (ö - &amp;#246)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uppieren 34"/>
          <p:cNvGrpSpPr/>
          <p:nvPr/>
        </p:nvGrpSpPr>
        <p:grpSpPr>
          <a:xfrm>
            <a:off x="1235228" y="3449400"/>
            <a:ext cx="4228870" cy="616637"/>
            <a:chOff x="1235228" y="3449400"/>
            <a:chExt cx="4228870" cy="616637"/>
          </a:xfrm>
        </p:grpSpPr>
        <p:sp>
          <p:nvSpPr>
            <p:cNvPr id="33" name="Rechteck 32"/>
            <p:cNvSpPr/>
            <p:nvPr/>
          </p:nvSpPr>
          <p:spPr>
            <a:xfrm>
              <a:off x="1235228" y="3833027"/>
              <a:ext cx="4228870" cy="23301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4096215" y="3449400"/>
              <a:ext cx="1367883" cy="36933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Attribute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433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XML-Datei ist:</a:t>
            </a:r>
          </a:p>
          <a:p>
            <a:pPr lvl="1"/>
            <a:r>
              <a:rPr lang="de-DE" altLang="de-DE" b="1" i="1" dirty="0"/>
              <a:t>Wohlgeformt</a:t>
            </a:r>
            <a:r>
              <a:rPr lang="de-DE" altLang="de-DE" i="1" dirty="0"/>
              <a:t> (well-</a:t>
            </a:r>
            <a:r>
              <a:rPr lang="de-DE" altLang="de-DE" i="1" dirty="0" err="1"/>
              <a:t>formed</a:t>
            </a:r>
            <a:r>
              <a:rPr lang="de-DE" altLang="de-DE" i="1" dirty="0"/>
              <a:t>), </a:t>
            </a:r>
            <a:r>
              <a:rPr lang="de-DE" altLang="de-DE" dirty="0"/>
              <a:t>wenn sie die Regeln von XML korrekt einhält.</a:t>
            </a:r>
          </a:p>
          <a:p>
            <a:pPr lvl="1"/>
            <a:r>
              <a:rPr lang="de-DE" altLang="de-DE" b="1" i="1" dirty="0"/>
              <a:t>Gültig</a:t>
            </a:r>
            <a:r>
              <a:rPr lang="de-DE" altLang="de-DE" i="1" dirty="0"/>
              <a:t> (valid), </a:t>
            </a:r>
            <a:r>
              <a:rPr lang="de-DE" altLang="de-DE" dirty="0"/>
              <a:t>wenn sie entsprechend eines Schemas aufgebaut ist</a:t>
            </a:r>
            <a:r>
              <a:rPr lang="de-DE" altLang="de-DE" dirty="0" smtClean="0"/>
              <a:t>.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 smtClean="0"/>
              <a:t>XML – </a:t>
            </a:r>
            <a:r>
              <a:rPr lang="de-DE" altLang="de-DE" dirty="0"/>
              <a:t>Grundsätze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739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503999" y="1408176"/>
            <a:ext cx="8469015" cy="4467024"/>
          </a:xfrm>
        </p:spPr>
        <p:txBody>
          <a:bodyPr/>
          <a:lstStyle/>
          <a:p>
            <a:r>
              <a:rPr lang="de-DE" altLang="de-DE" dirty="0"/>
              <a:t>Wohlgeformtheit:</a:t>
            </a:r>
          </a:p>
          <a:p>
            <a:pPr lvl="1"/>
            <a:r>
              <a:rPr lang="de-DE" altLang="de-DE" dirty="0"/>
              <a:t>Das Dokument besitzt genau ein Wurzelelement.</a:t>
            </a:r>
          </a:p>
          <a:p>
            <a:pPr lvl="1"/>
            <a:r>
              <a:rPr lang="de-DE" altLang="de-DE" dirty="0"/>
              <a:t>Alle Elemente mit Inhalt besitzen einen Start-Tag und einen End-Tag</a:t>
            </a:r>
          </a:p>
          <a:p>
            <a:pPr lvl="1"/>
            <a:r>
              <a:rPr lang="de-DE" altLang="de-DE" dirty="0"/>
              <a:t>Die Beginn- und End-Auszeichner sind </a:t>
            </a:r>
            <a:r>
              <a:rPr lang="de-DE" altLang="de-DE" dirty="0" err="1"/>
              <a:t>ebenentreu</a:t>
            </a:r>
            <a:r>
              <a:rPr lang="de-DE" altLang="de-DE" dirty="0"/>
              <a:t>-paarig verschachtelt. Das bedeutet, dass alle Elemente geschlossen werden müssen, bevor die End-Auszeichner des entsprechenden Elternelements oder die Beginn-Auszeichner eines Geschwisterelements erscheinen.</a:t>
            </a:r>
          </a:p>
          <a:p>
            <a:pPr lvl="1"/>
            <a:r>
              <a:rPr lang="de-DE" altLang="de-DE" dirty="0"/>
              <a:t>Ein Element darf nicht mehrere Attribute mit demselben Namen besitzen.</a:t>
            </a:r>
          </a:p>
          <a:p>
            <a:pPr lvl="1"/>
            <a:r>
              <a:rPr lang="de-DE" altLang="de-DE" dirty="0"/>
              <a:t>Attributeigenschaften müssen in Anführungszeichen stehen.</a:t>
            </a:r>
          </a:p>
          <a:p>
            <a:pPr lvl="1"/>
            <a:r>
              <a:rPr lang="de-DE" altLang="de-DE" dirty="0"/>
              <a:t>Die Beginn- und End-Auszeichner beachten die Groß- und Kleinschreibung.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 smtClean="0"/>
              <a:t>XML – </a:t>
            </a:r>
            <a:r>
              <a:rPr lang="de-DE" altLang="de-DE" dirty="0"/>
              <a:t>Grundsätze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07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503999" y="1408176"/>
            <a:ext cx="8469015" cy="4467024"/>
          </a:xfrm>
        </p:spPr>
        <p:txBody>
          <a:bodyPr/>
          <a:lstStyle/>
          <a:p>
            <a:r>
              <a:rPr lang="de-DE" altLang="de-DE" dirty="0"/>
              <a:t>Syntax, Struktur und Bedeutung der Tags wird für jede XML-Datei definiert durch:</a:t>
            </a:r>
          </a:p>
          <a:p>
            <a:pPr lvl="1"/>
            <a:r>
              <a:rPr lang="de-DE" altLang="de-DE" dirty="0"/>
              <a:t>DTD (</a:t>
            </a:r>
            <a:r>
              <a:rPr lang="de-DE" altLang="de-DE" dirty="0" err="1"/>
              <a:t>Document</a:t>
            </a:r>
            <a:r>
              <a:rPr lang="de-DE" altLang="de-DE" dirty="0"/>
              <a:t> Type Definition):</a:t>
            </a:r>
          </a:p>
          <a:p>
            <a:pPr lvl="2"/>
            <a:r>
              <a:rPr lang="de-DE" altLang="de-DE" dirty="0"/>
              <a:t>innerhalb der XML-Datei </a:t>
            </a:r>
            <a:r>
              <a:rPr lang="de-DE" altLang="de-DE" dirty="0" smtClean="0"/>
              <a:t>oder eigene </a:t>
            </a:r>
            <a:r>
              <a:rPr lang="de-DE" altLang="de-DE" dirty="0"/>
              <a:t>Datei (*.</a:t>
            </a:r>
            <a:r>
              <a:rPr lang="de-DE" altLang="de-DE" dirty="0" err="1"/>
              <a:t>dtd</a:t>
            </a:r>
            <a:r>
              <a:rPr lang="de-DE" altLang="de-DE" dirty="0"/>
              <a:t>)</a:t>
            </a:r>
          </a:p>
          <a:p>
            <a:pPr lvl="1"/>
            <a:r>
              <a:rPr lang="de-DE" altLang="de-DE" dirty="0"/>
              <a:t>oder </a:t>
            </a:r>
            <a:r>
              <a:rPr lang="de-DE" altLang="de-DE" b="1" dirty="0"/>
              <a:t>XML-Schema (XSD</a:t>
            </a:r>
            <a:r>
              <a:rPr lang="de-DE" altLang="de-DE" b="1" dirty="0" smtClean="0"/>
              <a:t>)</a:t>
            </a:r>
            <a:r>
              <a:rPr lang="de-DE" altLang="de-DE" dirty="0" smtClean="0"/>
              <a:t>:</a:t>
            </a:r>
            <a:endParaRPr lang="de-DE" altLang="de-DE" dirty="0"/>
          </a:p>
          <a:p>
            <a:pPr lvl="2"/>
            <a:r>
              <a:rPr lang="de-DE" altLang="de-DE" dirty="0"/>
              <a:t>eigene Datei (*.</a:t>
            </a:r>
            <a:r>
              <a:rPr lang="de-DE" altLang="de-DE" dirty="0" err="1" smtClean="0"/>
              <a:t>xsd</a:t>
            </a:r>
            <a:r>
              <a:rPr lang="de-DE" altLang="de-DE" dirty="0" smtClean="0"/>
              <a:t>)</a:t>
            </a:r>
          </a:p>
          <a:p>
            <a:pPr lvl="2"/>
            <a:r>
              <a:rPr lang="de-DE" altLang="de-DE" dirty="0" smtClean="0"/>
              <a:t>im </a:t>
            </a:r>
            <a:r>
              <a:rPr lang="de-DE" altLang="de-DE" dirty="0"/>
              <a:t>Internet </a:t>
            </a:r>
            <a:r>
              <a:rPr lang="de-DE" altLang="de-DE" dirty="0" err="1" smtClean="0"/>
              <a:t>referenzierbar</a:t>
            </a:r>
            <a:endParaRPr lang="de-DE" altLang="de-DE" dirty="0" smtClean="0"/>
          </a:p>
          <a:p>
            <a:pPr lvl="2"/>
            <a:r>
              <a:rPr lang="de-DE" altLang="de-DE" dirty="0"/>
              <a:t>In XML </a:t>
            </a:r>
            <a:r>
              <a:rPr lang="de-DE" altLang="de-DE" dirty="0" smtClean="0"/>
              <a:t>geschrieben</a:t>
            </a:r>
            <a:endParaRPr lang="de-DE" altLang="de-DE" dirty="0"/>
          </a:p>
          <a:p>
            <a:r>
              <a:rPr lang="de-DE" altLang="de-DE" dirty="0"/>
              <a:t>Prüfung auf Gültigkeit mit XML-Parsern:</a:t>
            </a:r>
          </a:p>
          <a:p>
            <a:pPr lvl="1"/>
            <a:r>
              <a:rPr lang="de-DE" altLang="de-DE" dirty="0"/>
              <a:t>Programme, XML-Daten auslesen, interpretieren und ggf. auf Gültigkeit prüfen (validierend oder nicht-validierend)</a:t>
            </a:r>
          </a:p>
          <a:p>
            <a:pPr lvl="1"/>
            <a:r>
              <a:rPr lang="de-DE" altLang="de-DE" dirty="0"/>
              <a:t>Prüfung gegen DTD oder </a:t>
            </a:r>
            <a:r>
              <a:rPr lang="de-DE" altLang="de-DE" dirty="0" smtClean="0"/>
              <a:t>XSD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 smtClean="0"/>
              <a:t>XML – Struktur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548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7770205" cy="925778"/>
          </a:xfrm>
        </p:spPr>
        <p:txBody>
          <a:bodyPr/>
          <a:lstStyle/>
          <a:p>
            <a:r>
              <a:rPr lang="en-US" dirty="0" smtClean="0"/>
              <a:t>(3) </a:t>
            </a:r>
            <a:r>
              <a:rPr lang="de-DE" altLang="de-DE" dirty="0" smtClean="0"/>
              <a:t>XML – Beispiel XSD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" t="15596" r="6609" b="46776"/>
          <a:stretch>
            <a:fillRect/>
          </a:stretch>
        </p:blipFill>
        <p:spPr bwMode="auto">
          <a:xfrm>
            <a:off x="414725" y="2007259"/>
            <a:ext cx="8424862" cy="2686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ieren 7"/>
          <p:cNvGrpSpPr/>
          <p:nvPr/>
        </p:nvGrpSpPr>
        <p:grpSpPr>
          <a:xfrm>
            <a:off x="611456" y="3885174"/>
            <a:ext cx="5350729" cy="567879"/>
            <a:chOff x="380998" y="956722"/>
            <a:chExt cx="5350729" cy="497885"/>
          </a:xfrm>
        </p:grpSpPr>
        <p:sp>
          <p:nvSpPr>
            <p:cNvPr id="9" name="Rechteck 8"/>
            <p:cNvSpPr/>
            <p:nvPr/>
          </p:nvSpPr>
          <p:spPr>
            <a:xfrm>
              <a:off x="380998" y="1280532"/>
              <a:ext cx="5350729" cy="1740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80998" y="956722"/>
              <a:ext cx="5350729" cy="323810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Verweise auf XSD für XML-Syntax (von W3C) 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2252195" y="3686627"/>
            <a:ext cx="5350729" cy="567879"/>
            <a:chOff x="380998" y="956722"/>
            <a:chExt cx="5350729" cy="497885"/>
          </a:xfrm>
        </p:grpSpPr>
        <p:sp>
          <p:nvSpPr>
            <p:cNvPr id="12" name="Rechteck 11"/>
            <p:cNvSpPr/>
            <p:nvPr/>
          </p:nvSpPr>
          <p:spPr>
            <a:xfrm>
              <a:off x="380998" y="1280532"/>
              <a:ext cx="5350729" cy="1740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80998" y="956722"/>
              <a:ext cx="5350729" cy="323810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Verweise auf XSD für GML-Syntax (von OGC) 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611456" y="4169113"/>
            <a:ext cx="6785520" cy="567879"/>
            <a:chOff x="380998" y="956722"/>
            <a:chExt cx="6785520" cy="497885"/>
          </a:xfrm>
        </p:grpSpPr>
        <p:sp>
          <p:nvSpPr>
            <p:cNvPr id="15" name="Rechteck 14"/>
            <p:cNvSpPr/>
            <p:nvPr/>
          </p:nvSpPr>
          <p:spPr>
            <a:xfrm>
              <a:off x="380998" y="1280532"/>
              <a:ext cx="6785520" cy="1740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80998" y="956722"/>
              <a:ext cx="6785520" cy="323810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Verweise auf XSD für anwendungsspezifische Syntax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1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/>
              <a:t>Wie </a:t>
            </a:r>
            <a:r>
              <a:rPr lang="de-DE" altLang="de-DE" dirty="0" smtClean="0"/>
              <a:t>der Inhalt (Elemente) </a:t>
            </a:r>
            <a:r>
              <a:rPr lang="de-DE" altLang="de-DE" i="1" dirty="0" smtClean="0"/>
              <a:t>sichtbar</a:t>
            </a:r>
            <a:r>
              <a:rPr lang="de-DE" altLang="de-DE" dirty="0" smtClean="0"/>
              <a:t> </a:t>
            </a:r>
            <a:r>
              <a:rPr lang="de-DE" altLang="de-DE" i="1" dirty="0"/>
              <a:t>dargestellt </a:t>
            </a:r>
            <a:r>
              <a:rPr lang="de-DE" altLang="de-DE" dirty="0"/>
              <a:t>werden </a:t>
            </a:r>
            <a:r>
              <a:rPr lang="de-DE" altLang="de-DE" dirty="0" smtClean="0"/>
              <a:t>soll, </a:t>
            </a:r>
            <a:r>
              <a:rPr lang="de-DE" altLang="de-DE" dirty="0"/>
              <a:t>wird definiert mit:</a:t>
            </a:r>
          </a:p>
          <a:p>
            <a:pPr lvl="1">
              <a:defRPr/>
            </a:pPr>
            <a:r>
              <a:rPr lang="de-DE" altLang="de-DE" dirty="0"/>
              <a:t>CSS (</a:t>
            </a:r>
            <a:r>
              <a:rPr lang="de-DE" dirty="0"/>
              <a:t>Cascading Style Sheets</a:t>
            </a:r>
            <a:r>
              <a:rPr lang="de-DE" altLang="de-DE" dirty="0" smtClean="0"/>
              <a:t>):</a:t>
            </a:r>
          </a:p>
          <a:p>
            <a:pPr lvl="2">
              <a:defRPr/>
            </a:pPr>
            <a:r>
              <a:rPr lang="de-DE" dirty="0" smtClean="0"/>
              <a:t>teilt </a:t>
            </a:r>
            <a:r>
              <a:rPr lang="de-DE" dirty="0"/>
              <a:t>einem Web-Browser die Darstellung mit</a:t>
            </a:r>
          </a:p>
          <a:p>
            <a:pPr lvl="2">
              <a:defRPr/>
            </a:pPr>
            <a:r>
              <a:rPr lang="de-DE" dirty="0" smtClean="0"/>
              <a:t>auch </a:t>
            </a:r>
            <a:r>
              <a:rPr lang="de-DE" dirty="0"/>
              <a:t>für HTML </a:t>
            </a:r>
            <a:r>
              <a:rPr lang="de-DE" dirty="0" smtClean="0"/>
              <a:t>eingesetzt</a:t>
            </a:r>
            <a:endParaRPr lang="de-DE" altLang="de-DE" dirty="0"/>
          </a:p>
          <a:p>
            <a:pPr lvl="1">
              <a:defRPr/>
            </a:pPr>
            <a:r>
              <a:rPr lang="de-DE" altLang="de-DE" dirty="0" smtClean="0"/>
              <a:t>oder </a:t>
            </a:r>
            <a:r>
              <a:rPr lang="de-DE" altLang="de-DE" b="1" dirty="0" smtClean="0"/>
              <a:t>XSL </a:t>
            </a:r>
            <a:r>
              <a:rPr lang="de-DE" altLang="de-DE" b="1" dirty="0"/>
              <a:t>(</a:t>
            </a:r>
            <a:r>
              <a:rPr lang="de-DE" b="1" dirty="0"/>
              <a:t>E</a:t>
            </a:r>
            <a:r>
              <a:rPr lang="de-DE" b="1" u="sng" dirty="0"/>
              <a:t>x</a:t>
            </a:r>
            <a:r>
              <a:rPr lang="de-DE" b="1" dirty="0"/>
              <a:t>tensible </a:t>
            </a:r>
            <a:r>
              <a:rPr lang="de-DE" b="1" u="sng" dirty="0"/>
              <a:t>S</a:t>
            </a:r>
            <a:r>
              <a:rPr lang="de-DE" b="1" dirty="0"/>
              <a:t>tylesheet </a:t>
            </a:r>
            <a:r>
              <a:rPr lang="de-DE" b="1" u="sng" dirty="0"/>
              <a:t>L</a:t>
            </a:r>
            <a:r>
              <a:rPr lang="de-DE" b="1" dirty="0"/>
              <a:t>anguage</a:t>
            </a:r>
            <a:r>
              <a:rPr lang="de-DE" altLang="de-DE" b="1" dirty="0" smtClean="0"/>
              <a:t>):</a:t>
            </a:r>
          </a:p>
          <a:p>
            <a:pPr lvl="2"/>
            <a:r>
              <a:rPr lang="de-DE" altLang="de-DE" dirty="0"/>
              <a:t>In XML geschrieben</a:t>
            </a:r>
          </a:p>
          <a:p>
            <a:pPr lvl="2"/>
            <a:r>
              <a:rPr lang="de-DE" altLang="de-DE" dirty="0"/>
              <a:t>Familie von Transformationssprachen zur Definition von Layouts für XML-Dokumente</a:t>
            </a:r>
          </a:p>
          <a:p>
            <a:pPr lvl="2"/>
            <a:r>
              <a:rPr lang="de-DE" altLang="de-DE" dirty="0"/>
              <a:t>3 </a:t>
            </a:r>
            <a:r>
              <a:rPr lang="de-DE" altLang="de-DE" dirty="0" smtClean="0"/>
              <a:t>Komponenten:</a:t>
            </a:r>
          </a:p>
          <a:p>
            <a:pPr lvl="3"/>
            <a:r>
              <a:rPr lang="de-DE" altLang="de-DE" dirty="0"/>
              <a:t>Eigentliches XSL</a:t>
            </a:r>
          </a:p>
          <a:p>
            <a:pPr lvl="3"/>
            <a:r>
              <a:rPr lang="de-DE" altLang="de-DE" dirty="0" smtClean="0"/>
              <a:t>XSLT zur Transformation </a:t>
            </a:r>
            <a:r>
              <a:rPr lang="de-DE" altLang="de-DE" dirty="0"/>
              <a:t>eines XML-Formats in ein </a:t>
            </a:r>
            <a:r>
              <a:rPr lang="de-DE" altLang="de-DE" dirty="0" smtClean="0"/>
              <a:t>anderes</a:t>
            </a:r>
            <a:endParaRPr lang="de-DE" altLang="de-DE" dirty="0"/>
          </a:p>
          <a:p>
            <a:pPr lvl="3"/>
            <a:r>
              <a:rPr lang="de-DE" altLang="de-DE" dirty="0" err="1"/>
              <a:t>XPath</a:t>
            </a:r>
            <a:r>
              <a:rPr lang="de-DE" altLang="de-DE" dirty="0"/>
              <a:t> zur </a:t>
            </a:r>
            <a:r>
              <a:rPr lang="de-DE" altLang="de-DE" dirty="0" err="1"/>
              <a:t>Referenzierung</a:t>
            </a:r>
            <a:r>
              <a:rPr lang="de-DE" altLang="de-DE" dirty="0"/>
              <a:t> auf Elemente oder Attribute</a:t>
            </a:r>
          </a:p>
          <a:p>
            <a:pPr lvl="3"/>
            <a:endParaRPr lang="de-DE" alt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(3) XML – Form (Darstellung)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971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2"/>
          <p:cNvSpPr txBox="1">
            <a:spLocks/>
          </p:cNvSpPr>
          <p:nvPr/>
        </p:nvSpPr>
        <p:spPr bwMode="auto">
          <a:xfrm>
            <a:off x="392202" y="4334928"/>
            <a:ext cx="7183193" cy="137449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2000" tIns="36000" rIns="72000" bIns="36000" anchor="b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Beschreibung in Produktspezifikation</a:t>
            </a:r>
            <a:endParaRPr lang="de-DE" altLang="de-DE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03999" y="482398"/>
            <a:ext cx="7153171" cy="925778"/>
          </a:xfrm>
        </p:spPr>
        <p:txBody>
          <a:bodyPr/>
          <a:lstStyle/>
          <a:p>
            <a:r>
              <a:rPr lang="de-DE" dirty="0" smtClean="0"/>
              <a:t>(1) Motivation für </a:t>
            </a:r>
            <a:r>
              <a:rPr lang="de-DE" altLang="de-DE" dirty="0"/>
              <a:t>Geodatenspezifikation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1" t="16692" r="4552" b="24631"/>
          <a:stretch/>
        </p:blipFill>
        <p:spPr>
          <a:xfrm>
            <a:off x="1353012" y="1196897"/>
            <a:ext cx="5270811" cy="2423532"/>
          </a:xfrm>
          <a:prstGeom prst="rect">
            <a:avLst/>
          </a:prstGeom>
        </p:spPr>
      </p:pic>
      <p:sp>
        <p:nvSpPr>
          <p:cNvPr id="5" name="Textplatzhalter 2"/>
          <p:cNvSpPr txBox="1">
            <a:spLocks/>
          </p:cNvSpPr>
          <p:nvPr/>
        </p:nvSpPr>
        <p:spPr bwMode="auto">
          <a:xfrm>
            <a:off x="1893615" y="1315844"/>
            <a:ext cx="1670050" cy="3940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„Real World“</a:t>
            </a:r>
            <a:endParaRPr lang="de-DE" altLang="de-DE" sz="2000" dirty="0"/>
          </a:p>
        </p:txBody>
      </p:sp>
      <p:sp>
        <p:nvSpPr>
          <p:cNvPr id="7" name="Textplatzhalter 2"/>
          <p:cNvSpPr txBox="1">
            <a:spLocks/>
          </p:cNvSpPr>
          <p:nvPr/>
        </p:nvSpPr>
        <p:spPr bwMode="auto">
          <a:xfrm>
            <a:off x="503999" y="4497658"/>
            <a:ext cx="1243024" cy="6616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Modell-bildung</a:t>
            </a:r>
            <a:endParaRPr lang="de-DE" altLang="de-DE" sz="2000" dirty="0"/>
          </a:p>
        </p:txBody>
      </p:sp>
      <p:sp>
        <p:nvSpPr>
          <p:cNvPr id="8" name="Textplatzhalter 2"/>
          <p:cNvSpPr txBox="1">
            <a:spLocks/>
          </p:cNvSpPr>
          <p:nvPr/>
        </p:nvSpPr>
        <p:spPr bwMode="auto">
          <a:xfrm>
            <a:off x="2185947" y="4497659"/>
            <a:ext cx="1466619" cy="661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Erfassung</a:t>
            </a:r>
            <a:endParaRPr lang="de-DE" altLang="de-DE" sz="2000" dirty="0"/>
          </a:p>
        </p:txBody>
      </p:sp>
      <p:sp>
        <p:nvSpPr>
          <p:cNvPr id="9" name="Textplatzhalter 2"/>
          <p:cNvSpPr txBox="1">
            <a:spLocks/>
          </p:cNvSpPr>
          <p:nvPr/>
        </p:nvSpPr>
        <p:spPr bwMode="auto">
          <a:xfrm>
            <a:off x="4091490" y="4497659"/>
            <a:ext cx="1466619" cy="661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Qualitäts-sicherung</a:t>
            </a:r>
            <a:endParaRPr lang="de-DE" altLang="de-DE" sz="2000" dirty="0"/>
          </a:p>
        </p:txBody>
      </p:sp>
      <p:sp>
        <p:nvSpPr>
          <p:cNvPr id="10" name="Textplatzhalter 2"/>
          <p:cNvSpPr txBox="1">
            <a:spLocks/>
          </p:cNvSpPr>
          <p:nvPr/>
        </p:nvSpPr>
        <p:spPr bwMode="auto">
          <a:xfrm>
            <a:off x="5997033" y="4505093"/>
            <a:ext cx="1466619" cy="661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Bereit-stellung</a:t>
            </a:r>
            <a:endParaRPr lang="de-DE" altLang="de-DE" sz="2000" dirty="0"/>
          </a:p>
        </p:txBody>
      </p:sp>
      <p:sp>
        <p:nvSpPr>
          <p:cNvPr id="11" name="Textplatzhalter 2"/>
          <p:cNvSpPr txBox="1">
            <a:spLocks/>
          </p:cNvSpPr>
          <p:nvPr/>
        </p:nvSpPr>
        <p:spPr bwMode="auto">
          <a:xfrm>
            <a:off x="7781198" y="3862038"/>
            <a:ext cx="1120606" cy="3940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Nutzer</a:t>
            </a:r>
            <a:endParaRPr lang="de-DE" altLang="de-DE" sz="2000" dirty="0"/>
          </a:p>
        </p:txBody>
      </p:sp>
      <p:cxnSp>
        <p:nvCxnSpPr>
          <p:cNvPr id="13" name="Gerade Verbindung mit Pfeil 12"/>
          <p:cNvCxnSpPr>
            <a:endCxn id="7" idx="0"/>
          </p:cNvCxnSpPr>
          <p:nvPr/>
        </p:nvCxnSpPr>
        <p:spPr>
          <a:xfrm flipH="1">
            <a:off x="1125511" y="3620429"/>
            <a:ext cx="866839" cy="87722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2919257" y="3620429"/>
            <a:ext cx="233125" cy="88466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7" idx="3"/>
            <a:endCxn id="8" idx="1"/>
          </p:cNvCxnSpPr>
          <p:nvPr/>
        </p:nvCxnSpPr>
        <p:spPr>
          <a:xfrm>
            <a:off x="1747023" y="4828478"/>
            <a:ext cx="438924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3652566" y="4839629"/>
            <a:ext cx="438924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5558109" y="4835912"/>
            <a:ext cx="438924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9" idx="0"/>
          </p:cNvCxnSpPr>
          <p:nvPr/>
        </p:nvCxnSpPr>
        <p:spPr>
          <a:xfrm flipH="1" flipV="1">
            <a:off x="4530415" y="3635296"/>
            <a:ext cx="294385" cy="86236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2"/>
          <p:cNvSpPr txBox="1">
            <a:spLocks/>
          </p:cNvSpPr>
          <p:nvPr/>
        </p:nvSpPr>
        <p:spPr bwMode="auto">
          <a:xfrm>
            <a:off x="503999" y="3865756"/>
            <a:ext cx="6959653" cy="39401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smtClean="0"/>
              <a:t>Aufgaben des </a:t>
            </a:r>
            <a:r>
              <a:rPr lang="de-DE" altLang="de-DE" sz="2000" dirty="0" err="1" smtClean="0"/>
              <a:t>Geomatikers</a:t>
            </a:r>
            <a:r>
              <a:rPr lang="de-DE" altLang="de-DE" sz="2000" dirty="0" smtClean="0"/>
              <a:t> / Vermessungstechnikers</a:t>
            </a:r>
            <a:endParaRPr lang="de-DE" altLang="de-DE" sz="2000" dirty="0"/>
          </a:p>
        </p:txBody>
      </p:sp>
      <p:cxnSp>
        <p:nvCxnSpPr>
          <p:cNvPr id="25" name="Gerade Verbindung mit Pfeil 24"/>
          <p:cNvCxnSpPr>
            <a:stCxn id="10" idx="3"/>
            <a:endCxn id="11" idx="2"/>
          </p:cNvCxnSpPr>
          <p:nvPr/>
        </p:nvCxnSpPr>
        <p:spPr>
          <a:xfrm flipV="1">
            <a:off x="7463652" y="4256048"/>
            <a:ext cx="877849" cy="57986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11" idx="0"/>
            <a:endCxn id="4" idx="3"/>
          </p:cNvCxnSpPr>
          <p:nvPr/>
        </p:nvCxnSpPr>
        <p:spPr>
          <a:xfrm flipH="1" flipV="1">
            <a:off x="6623823" y="2408663"/>
            <a:ext cx="1717678" cy="145337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flipV="1">
            <a:off x="7575395" y="4269354"/>
            <a:ext cx="943265" cy="117303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42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7" grpId="0" animBg="1"/>
      <p:bldP spid="8" grpId="0" animBg="1"/>
      <p:bldP spid="9" grpId="0" animBg="1"/>
      <p:bldP spid="10" grpId="0" animBg="1"/>
      <p:bldP spid="11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(3) XML </a:t>
            </a:r>
            <a:r>
              <a:rPr lang="de-DE" dirty="0" smtClean="0"/>
              <a:t>– Beispiel CSS</a:t>
            </a:r>
            <a:endParaRPr lang="de-DE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4800" y="1036638"/>
            <a:ext cx="8295094" cy="36379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tabLst>
                <a:tab pos="1857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tabLst>
                <a:tab pos="1857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tabLst>
                <a:tab pos="185738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tabLst>
                <a:tab pos="185738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tabLst>
                <a:tab pos="185738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gedicht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kopf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titel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Weihnachten</a:t>
            </a:r>
            <a:r>
              <a:rPr lang="en-US" altLang="de-DE" sz="1600" b="1" dirty="0">
                <a:latin typeface="Courier New" panose="02070309020205020404" pitchFamily="49" charset="0"/>
              </a:rPr>
              <a:t>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titel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autor</a:t>
            </a:r>
            <a:r>
              <a:rPr lang="en-US" altLang="de-DE" sz="1600" b="1" dirty="0">
                <a:latin typeface="Courier New" panose="02070309020205020404" pitchFamily="49" charset="0"/>
              </a:rPr>
              <a:t>&gt;Johann Wolfgang von Goethe&lt;/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autor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jahr</a:t>
            </a:r>
            <a:r>
              <a:rPr lang="en-US" altLang="de-DE" sz="1600" b="1" dirty="0">
                <a:latin typeface="Courier New" panose="02070309020205020404" pitchFamily="49" charset="0"/>
              </a:rPr>
              <a:t>&gt;1775 ?&lt;/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jahr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kopf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&lt;strophe&gt;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&gt;B&amp;#228;ume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leuchtend</a:t>
            </a:r>
            <a:r>
              <a:rPr lang="en-US" altLang="de-DE" sz="1600" b="1" dirty="0">
                <a:latin typeface="Courier New" panose="02070309020205020404" pitchFamily="49" charset="0"/>
              </a:rPr>
              <a:t>, B&amp;#228;ume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blendend</a:t>
            </a:r>
            <a:r>
              <a:rPr lang="en-US" altLang="de-DE" sz="1600" b="1" dirty="0">
                <a:latin typeface="Courier New" panose="02070309020205020404" pitchFamily="49" charset="0"/>
              </a:rPr>
              <a:t>,&lt;/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&gt;&amp;#220;berall das S&amp;#252;ße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spendend</a:t>
            </a:r>
            <a:r>
              <a:rPr lang="en-US" altLang="de-DE" sz="1600" b="1" dirty="0">
                <a:latin typeface="Courier New" panose="02070309020205020404" pitchFamily="49" charset="0"/>
              </a:rPr>
              <a:t>,&lt;/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 smtClean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	</a:t>
            </a:r>
            <a:r>
              <a:rPr lang="en-US" altLang="de-DE" sz="1600" b="1" dirty="0" smtClean="0">
                <a:latin typeface="Courier New" panose="02070309020205020404" pitchFamily="49" charset="0"/>
              </a:rPr>
              <a:t>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&gt;In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dem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Glanze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sich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bewegend</a:t>
            </a:r>
            <a:r>
              <a:rPr lang="en-US" altLang="de-DE" sz="1600" b="1" dirty="0">
                <a:latin typeface="Courier New" panose="02070309020205020404" pitchFamily="49" charset="0"/>
              </a:rPr>
              <a:t>,&lt;/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&gt;Alt und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junges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Herz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erregend</a:t>
            </a:r>
            <a:r>
              <a:rPr lang="en-US" altLang="de-DE" sz="1600" b="1" dirty="0">
                <a:latin typeface="Courier New" panose="02070309020205020404" pitchFamily="49" charset="0"/>
              </a:rPr>
              <a:t> -&lt;/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Solch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ein</a:t>
            </a:r>
            <a:r>
              <a:rPr lang="en-US" altLang="de-DE" sz="1600" b="1" dirty="0">
                <a:latin typeface="Courier New" panose="02070309020205020404" pitchFamily="49" charset="0"/>
              </a:rPr>
              <a:t> Fest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ist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uns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bescheret</a:t>
            </a:r>
            <a:r>
              <a:rPr lang="en-US" altLang="de-DE" sz="1600" b="1" dirty="0">
                <a:latin typeface="Courier New" panose="02070309020205020404" pitchFamily="49" charset="0"/>
              </a:rPr>
              <a:t>,&lt;/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  ...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Mancher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Gaben</a:t>
            </a:r>
            <a:r>
              <a:rPr lang="en-US" altLang="de-DE" sz="1600" b="1" dirty="0">
                <a:latin typeface="Courier New" panose="02070309020205020404" pitchFamily="49" charset="0"/>
              </a:rPr>
              <a:t> Schmuck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verehret</a:t>
            </a:r>
            <a:r>
              <a:rPr lang="en-US" altLang="de-DE" sz="1600" b="1" dirty="0">
                <a:latin typeface="Courier New" panose="02070309020205020404" pitchFamily="49" charset="0"/>
              </a:rPr>
              <a:t>;&lt;/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  &lt;/strophe&gt;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Staunend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schaun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wir</a:t>
            </a:r>
            <a:r>
              <a:rPr lang="en-US" altLang="de-DE" sz="1600" b="1" dirty="0">
                <a:latin typeface="Courier New" panose="02070309020205020404" pitchFamily="49" charset="0"/>
              </a:rPr>
              <a:t> auf und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nieder</a:t>
            </a:r>
            <a:r>
              <a:rPr lang="en-US" altLang="de-DE" sz="1600" b="1" dirty="0">
                <a:latin typeface="Courier New" panose="02070309020205020404" pitchFamily="49" charset="0"/>
              </a:rPr>
              <a:t>,&lt;/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gedicht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  &lt;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Hin</a:t>
            </a:r>
            <a:r>
              <a:rPr lang="en-US" altLang="de-DE" sz="1600" b="1" dirty="0">
                <a:latin typeface="Courier New" panose="02070309020205020404" pitchFamily="49" charset="0"/>
              </a:rPr>
              <a:t> und her und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immer</a:t>
            </a:r>
            <a:r>
              <a:rPr lang="en-US" altLang="de-DE" sz="1600" b="1" dirty="0">
                <a:latin typeface="Courier New" panose="02070309020205020404" pitchFamily="49" charset="0"/>
              </a:rPr>
              <a:t> 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wieder</a:t>
            </a:r>
            <a:r>
              <a:rPr lang="en-US" altLang="de-DE" sz="1600" b="1" dirty="0">
                <a:latin typeface="Courier New" panose="02070309020205020404" pitchFamily="49" charset="0"/>
              </a:rPr>
              <a:t>.&lt;/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zeile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...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  &lt;/strophe&gt;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de-DE" sz="1600" b="1" dirty="0">
                <a:latin typeface="Courier New" panose="02070309020205020404" pitchFamily="49" charset="0"/>
              </a:rPr>
              <a:t>&lt;/</a:t>
            </a:r>
            <a:r>
              <a:rPr lang="en-US" altLang="de-DE" sz="1600" b="1" dirty="0" err="1">
                <a:latin typeface="Courier New" panose="02070309020205020404" pitchFamily="49" charset="0"/>
              </a:rPr>
              <a:t>gedicht</a:t>
            </a:r>
            <a:r>
              <a:rPr lang="en-US" altLang="de-DE" sz="1600" b="1" dirty="0">
                <a:latin typeface="Courier New" panose="02070309020205020404" pitchFamily="49" charset="0"/>
              </a:rPr>
              <a:t>&gt;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268830" y="4305225"/>
            <a:ext cx="1331064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XML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3360233" y="1408176"/>
            <a:ext cx="5551895" cy="4510350"/>
            <a:chOff x="2267413" y="2050050"/>
            <a:chExt cx="5551895" cy="4510350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2267413" y="2050050"/>
              <a:ext cx="5551895" cy="451035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tabLst>
                  <a:tab pos="1857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tabLst>
                  <a:tab pos="1857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tabLst>
                  <a:tab pos="185738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tabLst>
                  <a:tab pos="185738" algn="l"/>
                </a:tabLst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tabLst>
                  <a:tab pos="185738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tabLst>
                  <a:tab pos="185738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tabLst>
                  <a:tab pos="185738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tabLst>
                  <a:tab pos="185738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tabLst>
                  <a:tab pos="185738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/* gedicht.css */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 err="1">
                  <a:latin typeface="Courier New" panose="02070309020205020404" pitchFamily="49" charset="0"/>
                </a:rPr>
                <a:t>sammlung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 { color:#CC0000;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font-size:150%; }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 err="1">
                  <a:latin typeface="Courier New" panose="02070309020205020404" pitchFamily="49" charset="0"/>
                </a:rPr>
                <a:t>gedicht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 { </a:t>
              </a:r>
              <a:r>
                <a:rPr lang="en-US" altLang="de-DE" sz="1600" b="1" dirty="0" smtClean="0">
                  <a:latin typeface="Courier New" panose="02070309020205020404" pitchFamily="49" charset="0"/>
                </a:rPr>
                <a:t>display:block;margin-top:2.0ex;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		</a:t>
              </a:r>
              <a:r>
                <a:rPr lang="en-US" altLang="de-DE" sz="1600" b="1" dirty="0" err="1" smtClean="0">
                  <a:latin typeface="Courier New" panose="02070309020205020404" pitchFamily="49" charset="0"/>
                </a:rPr>
                <a:t>text-align:center</a:t>
              </a:r>
              <a:r>
                <a:rPr lang="en-US" altLang="de-DE" sz="1600" b="1" dirty="0" smtClean="0">
                  <a:latin typeface="Courier New" panose="02070309020205020404" pitchFamily="49" charset="0"/>
                </a:rPr>
                <a:t>;}</a:t>
              </a:r>
              <a:endParaRPr lang="en-US" altLang="de-DE" sz="1600" b="1" dirty="0">
                <a:latin typeface="Courier New" panose="02070309020205020404" pitchFamily="49" charset="0"/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 err="1">
                  <a:latin typeface="Courier New" panose="02070309020205020404" pitchFamily="49" charset="0"/>
                </a:rPr>
                <a:t>titel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 { </a:t>
              </a:r>
              <a:r>
                <a:rPr lang="en-US" altLang="de-DE" sz="1600" b="1" dirty="0" err="1">
                  <a:latin typeface="Courier New" panose="02070309020205020404" pitchFamily="49" charset="0"/>
                </a:rPr>
                <a:t>display:block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font-size: 120%;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</a:t>
              </a:r>
              <a:r>
                <a:rPr lang="en-US" altLang="de-DE" sz="1600" b="1" dirty="0" err="1">
                  <a:latin typeface="Courier New" panose="02070309020205020404" pitchFamily="49" charset="0"/>
                </a:rPr>
                <a:t>font-weight:bold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margin-bottom:0.5ex; 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margin-left:1.5cm;}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 err="1">
                  <a:latin typeface="Courier New" panose="02070309020205020404" pitchFamily="49" charset="0"/>
                </a:rPr>
                <a:t>autor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  { </a:t>
              </a:r>
              <a:r>
                <a:rPr lang="en-US" altLang="de-DE" sz="1600" b="1" dirty="0" err="1">
                  <a:latin typeface="Courier New" panose="02070309020205020404" pitchFamily="49" charset="0"/>
                </a:rPr>
                <a:t>display:block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font-size: 100%;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font-style: italic;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margin-left:1.5cm;}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 err="1">
                  <a:latin typeface="Courier New" panose="02070309020205020404" pitchFamily="49" charset="0"/>
                </a:rPr>
                <a:t>jahr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 { </a:t>
              </a:r>
              <a:r>
                <a:rPr lang="en-US" altLang="de-DE" sz="1600" b="1" dirty="0" err="1">
                  <a:latin typeface="Courier New" panose="02070309020205020404" pitchFamily="49" charset="0"/>
                </a:rPr>
                <a:t>display:block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font-size: 80%;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margin-left:1.5cm;}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strophe { </a:t>
              </a:r>
              <a:r>
                <a:rPr lang="en-US" altLang="de-DE" sz="1600" b="1" dirty="0" err="1">
                  <a:latin typeface="Courier New" panose="02070309020205020404" pitchFamily="49" charset="0"/>
                </a:rPr>
                <a:t>display:block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font-size: 80%;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margin-top:1.0ex;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>
                  <a:latin typeface="Courier New" panose="02070309020205020404" pitchFamily="49" charset="0"/>
                </a:rPr>
                <a:t>	margin-left:2.5cm; }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de-DE" sz="1600" b="1" dirty="0" err="1">
                  <a:latin typeface="Courier New" panose="02070309020205020404" pitchFamily="49" charset="0"/>
                </a:rPr>
                <a:t>zeile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 { </a:t>
              </a:r>
              <a:r>
                <a:rPr lang="en-US" altLang="de-DE" sz="1600" b="1" dirty="0" err="1">
                  <a:latin typeface="Courier New" panose="02070309020205020404" pitchFamily="49" charset="0"/>
                </a:rPr>
                <a:t>display:block</a:t>
              </a:r>
              <a:r>
                <a:rPr lang="en-US" altLang="de-DE" sz="1600" b="1" dirty="0">
                  <a:latin typeface="Courier New" panose="02070309020205020404" pitchFamily="49" charset="0"/>
                </a:rPr>
                <a:t>; }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6488244" y="6163924"/>
              <a:ext cx="1331064" cy="36933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CSS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329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(3) XML – Beispiel CSS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927" y="1338495"/>
            <a:ext cx="5257800" cy="425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05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(3) XML – </a:t>
            </a:r>
            <a:r>
              <a:rPr lang="de-DE" dirty="0" smtClean="0"/>
              <a:t>Übersicht</a:t>
            </a:r>
            <a:endParaRPr lang="de-DE" dirty="0"/>
          </a:p>
        </p:txBody>
      </p:sp>
      <p:grpSp>
        <p:nvGrpSpPr>
          <p:cNvPr id="4" name="Gruppieren 24"/>
          <p:cNvGrpSpPr>
            <a:grpSpLocks/>
          </p:cNvGrpSpPr>
          <p:nvPr/>
        </p:nvGrpSpPr>
        <p:grpSpPr bwMode="auto">
          <a:xfrm>
            <a:off x="373063" y="4067175"/>
            <a:ext cx="7439025" cy="1560513"/>
            <a:chOff x="495299" y="4067175"/>
            <a:chExt cx="7439025" cy="1559957"/>
          </a:xfrm>
        </p:grpSpPr>
        <p:sp>
          <p:nvSpPr>
            <p:cNvPr id="5" name="Ellipse 4"/>
            <p:cNvSpPr/>
            <p:nvPr/>
          </p:nvSpPr>
          <p:spPr>
            <a:xfrm>
              <a:off x="495299" y="4067175"/>
              <a:ext cx="7439025" cy="12663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/>
            </a:p>
          </p:txBody>
        </p:sp>
        <p:sp>
          <p:nvSpPr>
            <p:cNvPr id="6" name="Textfeld 13"/>
            <p:cNvSpPr txBox="1">
              <a:spLocks noChangeArrowheads="1"/>
            </p:cNvSpPr>
            <p:nvPr/>
          </p:nvSpPr>
          <p:spPr bwMode="auto">
            <a:xfrm>
              <a:off x="809625" y="5257800"/>
              <a:ext cx="22002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de-DE" altLang="de-DE" sz="1800"/>
                <a:t>Anzeige; sichtbar </a:t>
              </a:r>
            </a:p>
          </p:txBody>
        </p:sp>
      </p:grpSp>
      <p:grpSp>
        <p:nvGrpSpPr>
          <p:cNvPr id="7" name="Gruppieren 23"/>
          <p:cNvGrpSpPr>
            <a:grpSpLocks/>
          </p:cNvGrpSpPr>
          <p:nvPr/>
        </p:nvGrpSpPr>
        <p:grpSpPr bwMode="auto">
          <a:xfrm>
            <a:off x="1687513" y="1466850"/>
            <a:ext cx="6591300" cy="1533525"/>
            <a:chOff x="1771650" y="1466850"/>
            <a:chExt cx="6591300" cy="1533525"/>
          </a:xfrm>
        </p:grpSpPr>
        <p:sp>
          <p:nvSpPr>
            <p:cNvPr id="8" name="Ellipse 7"/>
            <p:cNvSpPr/>
            <p:nvPr/>
          </p:nvSpPr>
          <p:spPr>
            <a:xfrm>
              <a:off x="1771650" y="1733550"/>
              <a:ext cx="6286500" cy="12668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de-DE"/>
            </a:p>
          </p:txBody>
        </p:sp>
        <p:sp>
          <p:nvSpPr>
            <p:cNvPr id="9" name="Textfeld 13"/>
            <p:cNvSpPr txBox="1">
              <a:spLocks noChangeArrowheads="1"/>
            </p:cNvSpPr>
            <p:nvPr/>
          </p:nvSpPr>
          <p:spPr bwMode="auto">
            <a:xfrm>
              <a:off x="6162675" y="1466850"/>
              <a:ext cx="22002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de-DE" altLang="de-DE" sz="1800"/>
                <a:t>Prüfung (Parser)</a:t>
              </a:r>
            </a:p>
          </p:txBody>
        </p:sp>
      </p:grpSp>
      <p:sp>
        <p:nvSpPr>
          <p:cNvPr id="10" name="Line 3"/>
          <p:cNvSpPr>
            <a:spLocks noChangeShapeType="1"/>
          </p:cNvSpPr>
          <p:nvPr/>
        </p:nvSpPr>
        <p:spPr bwMode="auto">
          <a:xfrm flipH="1">
            <a:off x="1439863" y="2647950"/>
            <a:ext cx="1343025" cy="18573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203450" y="2124075"/>
            <a:ext cx="22193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de-D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XML-Datei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942975" y="4476750"/>
            <a:ext cx="13430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de-D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Browser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429125" y="4467225"/>
            <a:ext cx="29527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de-D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(X)HTML, PDF, RTF, …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697163" y="4467225"/>
            <a:ext cx="13430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de-D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Browser</a:t>
            </a:r>
          </a:p>
        </p:txBody>
      </p:sp>
      <p:grpSp>
        <p:nvGrpSpPr>
          <p:cNvPr id="15" name="Gruppieren 34"/>
          <p:cNvGrpSpPr>
            <a:grpSpLocks/>
          </p:cNvGrpSpPr>
          <p:nvPr/>
        </p:nvGrpSpPr>
        <p:grpSpPr bwMode="auto">
          <a:xfrm>
            <a:off x="2811463" y="2647950"/>
            <a:ext cx="923925" cy="1831975"/>
            <a:chOff x="2811781" y="2647950"/>
            <a:chExt cx="923924" cy="1832610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3278503" y="2647950"/>
              <a:ext cx="3176" cy="183261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2811781" y="3286346"/>
              <a:ext cx="923924" cy="505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de-DE" sz="2000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CSS</a:t>
              </a:r>
            </a:p>
          </p:txBody>
        </p:sp>
      </p:grpSp>
      <p:grpSp>
        <p:nvGrpSpPr>
          <p:cNvPr id="18" name="Gruppieren 26"/>
          <p:cNvGrpSpPr>
            <a:grpSpLocks/>
          </p:cNvGrpSpPr>
          <p:nvPr/>
        </p:nvGrpSpPr>
        <p:grpSpPr bwMode="auto">
          <a:xfrm>
            <a:off x="3906838" y="2638425"/>
            <a:ext cx="1819275" cy="1838325"/>
            <a:chOff x="4029074" y="2638425"/>
            <a:chExt cx="1819277" cy="1838325"/>
          </a:xfrm>
        </p:grpSpPr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4029074" y="2638425"/>
              <a:ext cx="1400176" cy="18383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4057649" y="3267075"/>
              <a:ext cx="1790702" cy="5048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de-DE" sz="2000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XSL (XSLT)</a:t>
              </a:r>
            </a:p>
          </p:txBody>
        </p:sp>
      </p:grpSp>
      <p:grpSp>
        <p:nvGrpSpPr>
          <p:cNvPr id="21" name="Gruppieren 31"/>
          <p:cNvGrpSpPr>
            <a:grpSpLocks/>
          </p:cNvGrpSpPr>
          <p:nvPr/>
        </p:nvGrpSpPr>
        <p:grpSpPr bwMode="auto">
          <a:xfrm>
            <a:off x="4422775" y="2133600"/>
            <a:ext cx="3057525" cy="495300"/>
            <a:chOff x="4524375" y="2143125"/>
            <a:chExt cx="3057525" cy="495300"/>
          </a:xfrm>
        </p:grpSpPr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5610225" y="2143125"/>
              <a:ext cx="1971675" cy="495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de-DE" sz="2000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DTD, XSD</a:t>
              </a:r>
            </a:p>
          </p:txBody>
        </p:sp>
        <p:cxnSp>
          <p:nvCxnSpPr>
            <p:cNvPr id="23" name="Gerade Verbindung 28"/>
            <p:cNvCxnSpPr/>
            <p:nvPr/>
          </p:nvCxnSpPr>
          <p:spPr>
            <a:xfrm>
              <a:off x="4524375" y="2395538"/>
              <a:ext cx="1085850" cy="4762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755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Both"/>
            </a:pPr>
            <a:r>
              <a:rPr lang="de-DE" altLang="de-DE" dirty="0" smtClean="0">
                <a:solidFill>
                  <a:schemeClr val="bg1">
                    <a:lumMod val="85000"/>
                  </a:schemeClr>
                </a:solidFill>
              </a:rPr>
              <a:t>Aufbau von Geodatenspezifikationen</a:t>
            </a:r>
          </a:p>
          <a:p>
            <a:pPr marL="457200" indent="-457200">
              <a:buAutoNum type="arabicParenBoth"/>
            </a:pP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Konzeptionelle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Schemasprache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–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UML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Modellierung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von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Geoinformationen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mit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UML</a:t>
            </a:r>
          </a:p>
          <a:p>
            <a:pPr marL="457200" indent="-457200">
              <a:buAutoNum type="arabicParenBoth"/>
            </a:pP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Einführung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Auszeichnungssprachen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–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XML</a:t>
            </a:r>
          </a:p>
          <a:p>
            <a:pPr marL="457200" indent="-457200">
              <a:buAutoNum type="arabicParenBoth"/>
            </a:pPr>
            <a:r>
              <a:rPr lang="en-US" dirty="0" err="1" smtClean="0"/>
              <a:t>Kodierung</a:t>
            </a:r>
            <a:r>
              <a:rPr lang="en-US" dirty="0" smtClean="0"/>
              <a:t> von </a:t>
            </a:r>
            <a:r>
              <a:rPr lang="en-US" dirty="0" err="1" smtClean="0"/>
              <a:t>Geodaten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Auszeichnungssprachen</a:t>
            </a: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SVG</a:t>
            </a:r>
            <a:r>
              <a:rPr lang="en-US" dirty="0"/>
              <a:t>, </a:t>
            </a:r>
            <a:r>
              <a:rPr lang="en-US" dirty="0" smtClean="0"/>
              <a:t>GML, NAS</a:t>
            </a:r>
            <a:endParaRPr lang="de-DE" alt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726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 err="1"/>
              <a:t>Geodaten</a:t>
            </a:r>
            <a:r>
              <a:rPr lang="de-DE" altLang="de-DE" dirty="0"/>
              <a:t>:</a:t>
            </a:r>
          </a:p>
          <a:p>
            <a:pPr lvl="1"/>
            <a:r>
              <a:rPr lang="de-DE" altLang="de-DE" dirty="0"/>
              <a:t>GML – </a:t>
            </a:r>
            <a:r>
              <a:rPr lang="de-DE" altLang="de-DE" dirty="0" err="1"/>
              <a:t>Geography</a:t>
            </a:r>
            <a:r>
              <a:rPr lang="de-DE" altLang="de-DE" dirty="0"/>
              <a:t> Markup Language</a:t>
            </a:r>
            <a:br>
              <a:rPr lang="de-DE" altLang="de-DE" dirty="0"/>
            </a:br>
            <a:r>
              <a:rPr lang="de-DE" altLang="de-DE" dirty="0"/>
              <a:t>für Beschreibung und Austausch von Geoinformationen</a:t>
            </a:r>
          </a:p>
          <a:p>
            <a:pPr lvl="1"/>
            <a:r>
              <a:rPr lang="de-DE" altLang="de-DE" dirty="0"/>
              <a:t>KML – </a:t>
            </a:r>
            <a:r>
              <a:rPr lang="de-DE" altLang="de-DE" dirty="0" err="1"/>
              <a:t>Keyhole</a:t>
            </a:r>
            <a:r>
              <a:rPr lang="de-DE" altLang="de-DE" dirty="0"/>
              <a:t> Markup Language </a:t>
            </a:r>
            <a:br>
              <a:rPr lang="de-DE" altLang="de-DE" dirty="0"/>
            </a:br>
            <a:r>
              <a:rPr lang="de-DE" altLang="de-DE" dirty="0"/>
              <a:t>für Google Earth</a:t>
            </a:r>
          </a:p>
          <a:p>
            <a:pPr lvl="1"/>
            <a:r>
              <a:rPr lang="de-DE" altLang="de-DE" dirty="0"/>
              <a:t>GPX – GPS Exchange Format</a:t>
            </a:r>
            <a:br>
              <a:rPr lang="de-DE" altLang="de-DE" dirty="0"/>
            </a:br>
            <a:r>
              <a:rPr lang="de-DE" altLang="de-DE" dirty="0"/>
              <a:t>Austauschformat von GPS-</a:t>
            </a:r>
            <a:r>
              <a:rPr lang="de-DE" altLang="de-DE" dirty="0" err="1"/>
              <a:t>Geodaten</a:t>
            </a:r>
            <a:endParaRPr lang="de-DE" altLang="de-DE" dirty="0"/>
          </a:p>
          <a:p>
            <a:pPr lvl="1"/>
            <a:r>
              <a:rPr lang="de-DE" altLang="de-DE" dirty="0"/>
              <a:t>NAS – Normbasierte Austauschschnittstelle </a:t>
            </a:r>
          </a:p>
          <a:p>
            <a:r>
              <a:rPr lang="de-DE" altLang="de-DE" dirty="0"/>
              <a:t>Graphik:</a:t>
            </a:r>
          </a:p>
          <a:p>
            <a:pPr lvl="1"/>
            <a:r>
              <a:rPr lang="de-DE" altLang="de-DE" dirty="0"/>
              <a:t>SVG für Vektor-Graphiken (wird z.B. bei </a:t>
            </a:r>
            <a:r>
              <a:rPr lang="de-DE" altLang="de-DE" dirty="0" err="1"/>
              <a:t>Inkscape</a:t>
            </a:r>
            <a:r>
              <a:rPr lang="de-DE" altLang="de-DE" dirty="0"/>
              <a:t> benutzt</a:t>
            </a:r>
            <a:r>
              <a:rPr lang="de-DE" altLang="de-DE" dirty="0" smtClean="0"/>
              <a:t>)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(4) XML-Anwendungen für GIS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604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SVG – </a:t>
            </a:r>
            <a:r>
              <a:rPr lang="de-DE" altLang="de-DE" dirty="0" err="1"/>
              <a:t>Scalable</a:t>
            </a:r>
            <a:r>
              <a:rPr lang="de-DE" altLang="de-DE" dirty="0"/>
              <a:t> </a:t>
            </a:r>
            <a:r>
              <a:rPr lang="de-DE" altLang="de-DE" dirty="0" err="1"/>
              <a:t>Vector</a:t>
            </a:r>
            <a:r>
              <a:rPr lang="de-DE" altLang="de-DE" dirty="0"/>
              <a:t> Graphics </a:t>
            </a:r>
          </a:p>
          <a:p>
            <a:pPr lvl="1"/>
            <a:r>
              <a:rPr lang="de-DE" altLang="de-DE" dirty="0"/>
              <a:t>offizieller Vektorgraphikstandard des World Wide Web </a:t>
            </a:r>
            <a:r>
              <a:rPr lang="de-DE" altLang="de-DE" dirty="0" err="1"/>
              <a:t>Consortium</a:t>
            </a:r>
            <a:r>
              <a:rPr lang="de-DE" altLang="de-DE" dirty="0"/>
              <a:t> (W3C)</a:t>
            </a:r>
          </a:p>
          <a:p>
            <a:pPr lvl="1"/>
            <a:r>
              <a:rPr lang="de-DE" altLang="de-DE" dirty="0"/>
              <a:t>Graphik-Sprache – ausgedrückt in XML </a:t>
            </a:r>
          </a:p>
          <a:p>
            <a:pPr lvl="1"/>
            <a:r>
              <a:rPr lang="de-DE" altLang="de-DE" dirty="0"/>
              <a:t>Idee von PostScript</a:t>
            </a:r>
          </a:p>
          <a:p>
            <a:r>
              <a:rPr lang="de-DE" altLang="de-DE" i="1" dirty="0"/>
              <a:t>Vektor</a:t>
            </a:r>
            <a:r>
              <a:rPr lang="de-DE" altLang="de-DE" dirty="0"/>
              <a:t>-Format:</a:t>
            </a:r>
          </a:p>
          <a:p>
            <a:pPr lvl="1"/>
            <a:r>
              <a:rPr lang="de-DE" altLang="de-DE" dirty="0"/>
              <a:t>Skalierbar (bei Rasterformaten problematisch)</a:t>
            </a:r>
          </a:p>
          <a:p>
            <a:pPr lvl="1"/>
            <a:r>
              <a:rPr lang="de-DE" altLang="de-DE" dirty="0"/>
              <a:t>Hoch-qualitative, vektorbasierte und interaktive Graphik innerhalb von Web-Applikationen</a:t>
            </a:r>
          </a:p>
          <a:p>
            <a:pPr lvl="1"/>
            <a:r>
              <a:rPr lang="de-DE" altLang="de-DE" dirty="0"/>
              <a:t>Transformationsarten: Skalierung, Verschiebung, Drehung, Schrägstellen und Matrix-Operationen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(4) XML-Anwendungen SVG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255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Anwendungsbereiche:</a:t>
            </a:r>
          </a:p>
          <a:p>
            <a:pPr lvl="1"/>
            <a:r>
              <a:rPr lang="de-DE" altLang="de-DE" dirty="0"/>
              <a:t>Web-Mapping und Online GIS-Dienste </a:t>
            </a:r>
            <a:r>
              <a:rPr lang="de-DE" altLang="de-DE" dirty="0">
                <a:sym typeface="Wingdings" panose="05000000000000000000" pitchFamily="2" charset="2"/>
              </a:rPr>
              <a:t> </a:t>
            </a:r>
            <a:r>
              <a:rPr lang="de-DE" altLang="de-DE" dirty="0"/>
              <a:t>dynamische Webseiten mit graphischen Inhalten</a:t>
            </a:r>
          </a:p>
          <a:p>
            <a:pPr lvl="1"/>
            <a:r>
              <a:rPr lang="de-DE" altLang="de-DE" dirty="0"/>
              <a:t>Navigation, LBS (Location </a:t>
            </a:r>
            <a:r>
              <a:rPr lang="de-DE" altLang="de-DE" dirty="0" err="1"/>
              <a:t>Based</a:t>
            </a:r>
            <a:r>
              <a:rPr lang="de-DE" altLang="de-DE" dirty="0"/>
              <a:t> Services – SVG Mobile)</a:t>
            </a:r>
          </a:p>
          <a:p>
            <a:pPr lvl="1"/>
            <a:r>
              <a:rPr lang="de-DE" altLang="de-DE" dirty="0"/>
              <a:t>(mobile) Kartographie</a:t>
            </a:r>
          </a:p>
          <a:p>
            <a:pPr lvl="1"/>
            <a:r>
              <a:rPr lang="de-DE" altLang="de-DE" dirty="0"/>
              <a:t>Graphik-Austausch (offenes Format; versch. Präsentationen)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4000" y="482398"/>
            <a:ext cx="6320546" cy="925778"/>
          </a:xfrm>
        </p:spPr>
        <p:txBody>
          <a:bodyPr/>
          <a:lstStyle/>
          <a:p>
            <a:r>
              <a:rPr lang="de-DE" dirty="0" smtClean="0"/>
              <a:t>(4) </a:t>
            </a:r>
            <a:r>
              <a:rPr lang="de-DE" altLang="de-DE" dirty="0"/>
              <a:t>SVG – </a:t>
            </a:r>
            <a:r>
              <a:rPr lang="de-DE" altLang="de-DE" dirty="0" err="1"/>
              <a:t>Scalable</a:t>
            </a:r>
            <a:r>
              <a:rPr lang="de-DE" altLang="de-DE" dirty="0"/>
              <a:t> </a:t>
            </a:r>
            <a:r>
              <a:rPr lang="de-DE" altLang="de-DE" dirty="0" err="1"/>
              <a:t>Vector</a:t>
            </a:r>
            <a:r>
              <a:rPr lang="de-DE" altLang="de-DE" dirty="0"/>
              <a:t> </a:t>
            </a:r>
            <a:r>
              <a:rPr lang="de-DE" altLang="de-DE" dirty="0" smtClean="0"/>
              <a:t>Graphics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41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4000" y="482398"/>
            <a:ext cx="6320546" cy="925778"/>
          </a:xfrm>
        </p:spPr>
        <p:txBody>
          <a:bodyPr/>
          <a:lstStyle/>
          <a:p>
            <a:r>
              <a:rPr lang="de-DE" dirty="0" smtClean="0"/>
              <a:t>(4) </a:t>
            </a:r>
            <a:r>
              <a:rPr lang="de-DE" altLang="de-DE" dirty="0"/>
              <a:t>SVG – </a:t>
            </a:r>
            <a:r>
              <a:rPr lang="de-DE" altLang="de-DE" dirty="0" smtClean="0"/>
              <a:t>Beispiel</a:t>
            </a:r>
            <a:endParaRPr lang="de-DE" dirty="0"/>
          </a:p>
        </p:txBody>
      </p:sp>
      <p:pic>
        <p:nvPicPr>
          <p:cNvPr id="6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9" t="49480" r="42949" b="28445"/>
          <a:stretch>
            <a:fillRect/>
          </a:stretch>
        </p:blipFill>
        <p:spPr bwMode="auto">
          <a:xfrm>
            <a:off x="273825" y="3079286"/>
            <a:ext cx="87249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738" y="1210799"/>
            <a:ext cx="2989262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432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GML – </a:t>
            </a:r>
            <a:r>
              <a:rPr lang="de-DE" altLang="de-DE" dirty="0" err="1"/>
              <a:t>Geography</a:t>
            </a:r>
            <a:r>
              <a:rPr lang="de-DE" altLang="de-DE" dirty="0"/>
              <a:t> Markup Language:</a:t>
            </a:r>
          </a:p>
          <a:p>
            <a:pPr lvl="1"/>
            <a:r>
              <a:rPr lang="de-DE" altLang="de-DE" dirty="0"/>
              <a:t>XML-Anwendung zur für Beschreibung und Austausch von Geoinformationen</a:t>
            </a:r>
          </a:p>
          <a:p>
            <a:pPr lvl="1"/>
            <a:r>
              <a:rPr lang="de-DE" altLang="de-DE" dirty="0"/>
              <a:t>Von OGC definiert </a:t>
            </a:r>
            <a:r>
              <a:rPr lang="de-DE" altLang="de-DE" dirty="0">
                <a:sym typeface="Wingdings" panose="05000000000000000000" pitchFamily="2" charset="2"/>
              </a:rPr>
              <a:t> v</a:t>
            </a:r>
            <a:r>
              <a:rPr lang="de-DE" altLang="de-DE" dirty="0"/>
              <a:t>on ISO referenziert (ISO 19118) </a:t>
            </a:r>
            <a:r>
              <a:rPr lang="de-DE" altLang="de-DE" dirty="0">
                <a:sym typeface="Wingdings" panose="05000000000000000000" pitchFamily="2" charset="2"/>
              </a:rPr>
              <a:t> gemeinsame Weiterentwicklung GML 3.2 = ISO 19136</a:t>
            </a:r>
            <a:endParaRPr lang="de-DE" altLang="de-DE" dirty="0"/>
          </a:p>
          <a:p>
            <a:pPr lvl="1"/>
            <a:r>
              <a:rPr lang="de-DE" altLang="de-DE" dirty="0"/>
              <a:t>Aktuelle Version 3.2.1</a:t>
            </a:r>
          </a:p>
          <a:p>
            <a:r>
              <a:rPr lang="de-DE" altLang="de-DE" dirty="0"/>
              <a:t>Elemente von GML:</a:t>
            </a:r>
          </a:p>
          <a:p>
            <a:pPr lvl="1"/>
            <a:r>
              <a:rPr lang="de-DE" altLang="de-DE" dirty="0"/>
              <a:t>Feature (Objekt)</a:t>
            </a:r>
          </a:p>
          <a:p>
            <a:pPr lvl="1"/>
            <a:r>
              <a:rPr lang="de-DE" altLang="de-DE" dirty="0" err="1"/>
              <a:t>Geometry</a:t>
            </a:r>
            <a:r>
              <a:rPr lang="de-DE" altLang="de-DE" dirty="0"/>
              <a:t> (Geometrie)</a:t>
            </a:r>
          </a:p>
          <a:p>
            <a:pPr lvl="1"/>
            <a:r>
              <a:rPr lang="de-DE" altLang="de-DE" dirty="0" err="1"/>
              <a:t>Coordinate</a:t>
            </a:r>
            <a:r>
              <a:rPr lang="de-DE" altLang="de-DE" dirty="0"/>
              <a:t> Reference System (Koordinatenreferenzsystem)</a:t>
            </a:r>
          </a:p>
          <a:p>
            <a:pPr lvl="1"/>
            <a:r>
              <a:rPr lang="de-DE" altLang="de-DE" dirty="0"/>
              <a:t>…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(4) XML-Anwendungen GML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567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504001" y="1638000"/>
            <a:ext cx="8052702" cy="4237200"/>
          </a:xfrm>
        </p:spPr>
        <p:txBody>
          <a:bodyPr/>
          <a:lstStyle/>
          <a:p>
            <a:r>
              <a:rPr lang="de-DE" altLang="de-DE" dirty="0"/>
              <a:t>Vorteile:</a:t>
            </a:r>
          </a:p>
          <a:p>
            <a:pPr lvl="1"/>
            <a:r>
              <a:rPr lang="de-DE" altLang="de-DE" dirty="0"/>
              <a:t>Offener Standard</a:t>
            </a:r>
          </a:p>
          <a:p>
            <a:pPr lvl="1"/>
            <a:r>
              <a:rPr lang="de-DE" altLang="de-DE" dirty="0"/>
              <a:t>Universell einsetzbar (vermeidet Nachteile proprietärer Datenformate)</a:t>
            </a:r>
          </a:p>
          <a:p>
            <a:pPr lvl="1"/>
            <a:r>
              <a:rPr lang="de-DE" altLang="de-DE" dirty="0"/>
              <a:t>Profilbildung möglich</a:t>
            </a:r>
          </a:p>
          <a:p>
            <a:pPr lvl="1"/>
            <a:r>
              <a:rPr lang="de-DE" altLang="de-DE" dirty="0"/>
              <a:t>Besonders für Geodatendienste geeignet (WFS)</a:t>
            </a:r>
          </a:p>
          <a:p>
            <a:pPr lvl="1"/>
            <a:r>
              <a:rPr lang="de-DE" altLang="de-DE" dirty="0"/>
              <a:t>Von INSPIRE als einziges Datenformat </a:t>
            </a:r>
            <a:r>
              <a:rPr lang="de-DE" altLang="de-DE" dirty="0" smtClean="0"/>
              <a:t>vorgeschrieben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4000" y="482398"/>
            <a:ext cx="6997054" cy="925778"/>
          </a:xfrm>
        </p:spPr>
        <p:txBody>
          <a:bodyPr/>
          <a:lstStyle/>
          <a:p>
            <a:r>
              <a:rPr lang="de-DE" dirty="0" smtClean="0"/>
              <a:t>(4) </a:t>
            </a:r>
            <a:r>
              <a:rPr lang="de-DE" altLang="de-DE" dirty="0"/>
              <a:t>GML – </a:t>
            </a:r>
            <a:r>
              <a:rPr lang="de-DE" altLang="de-DE" dirty="0" err="1"/>
              <a:t>Geography</a:t>
            </a:r>
            <a:r>
              <a:rPr lang="de-DE" altLang="de-DE" dirty="0"/>
              <a:t> Markup Language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1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ISO 19131 – </a:t>
            </a:r>
            <a:r>
              <a:rPr lang="de-DE" altLang="de-DE" dirty="0"/>
              <a:t>Data </a:t>
            </a:r>
            <a:r>
              <a:rPr lang="de-DE" altLang="de-DE" dirty="0" err="1"/>
              <a:t>product</a:t>
            </a:r>
            <a:r>
              <a:rPr lang="de-DE" altLang="de-DE" dirty="0"/>
              <a:t> </a:t>
            </a:r>
            <a:r>
              <a:rPr lang="de-DE" altLang="de-DE" dirty="0" err="1" smtClean="0"/>
              <a:t>specifications</a:t>
            </a:r>
            <a:r>
              <a:rPr lang="de-DE" altLang="de-DE" dirty="0" smtClean="0"/>
              <a:t>:</a:t>
            </a:r>
          </a:p>
          <a:p>
            <a:pPr lvl="1"/>
            <a:r>
              <a:rPr lang="de-DE" dirty="0"/>
              <a:t>b</a:t>
            </a:r>
            <a:r>
              <a:rPr lang="de-DE" dirty="0" smtClean="0"/>
              <a:t>eschreibt </a:t>
            </a:r>
            <a:r>
              <a:rPr lang="en-US" dirty="0" err="1"/>
              <a:t>Anforderungen</a:t>
            </a:r>
            <a:r>
              <a:rPr lang="en-US" dirty="0"/>
              <a:t> und </a:t>
            </a:r>
            <a:r>
              <a:rPr lang="en-US" dirty="0" err="1"/>
              <a:t>Aufbau</a:t>
            </a:r>
            <a:r>
              <a:rPr lang="en-US" dirty="0"/>
              <a:t>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 smtClean="0"/>
              <a:t>Produktspezifikation</a:t>
            </a:r>
            <a:endParaRPr lang="en-US" dirty="0" smtClean="0"/>
          </a:p>
          <a:p>
            <a:pPr lvl="1"/>
            <a:r>
              <a:rPr lang="en-US" dirty="0" err="1" smtClean="0"/>
              <a:t>Produktspezifikationen</a:t>
            </a:r>
            <a:r>
              <a:rPr lang="en-US" dirty="0" smtClean="0"/>
              <a:t> </a:t>
            </a:r>
            <a:r>
              <a:rPr lang="en-US" dirty="0" err="1" smtClean="0"/>
              <a:t>bestehen</a:t>
            </a:r>
            <a:r>
              <a:rPr lang="en-US" dirty="0" smtClean="0"/>
              <a:t> formal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verschiedenen</a:t>
            </a:r>
            <a:r>
              <a:rPr lang="en-US" dirty="0" smtClean="0"/>
              <a:t> </a:t>
            </a:r>
            <a:r>
              <a:rPr lang="en-US" dirty="0" err="1" smtClean="0"/>
              <a:t>Teilen</a:t>
            </a:r>
            <a:r>
              <a:rPr lang="en-US" dirty="0" smtClean="0"/>
              <a:t>,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wiederum</a:t>
            </a:r>
            <a:r>
              <a:rPr lang="en-US" dirty="0" smtClean="0"/>
              <a:t> </a:t>
            </a:r>
            <a:r>
              <a:rPr lang="en-US" dirty="0" err="1" smtClean="0"/>
              <a:t>spezielle</a:t>
            </a:r>
            <a:r>
              <a:rPr lang="en-US" dirty="0" smtClean="0"/>
              <a:t> ISO-Standards </a:t>
            </a:r>
            <a:r>
              <a:rPr lang="en-US" dirty="0" err="1" smtClean="0"/>
              <a:t>definiert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endParaRPr lang="en-US" dirty="0" smtClean="0"/>
          </a:p>
          <a:p>
            <a:pPr lvl="1"/>
            <a:r>
              <a:rPr lang="en-US" dirty="0" err="1" smtClean="0"/>
              <a:t>alle</a:t>
            </a:r>
            <a:r>
              <a:rPr lang="en-US" dirty="0"/>
              <a:t> </a:t>
            </a:r>
            <a:r>
              <a:rPr lang="en-US" dirty="0" smtClean="0"/>
              <a:t>INSPIRE-</a:t>
            </a:r>
            <a:r>
              <a:rPr lang="en-US" dirty="0" err="1" smtClean="0"/>
              <a:t>Spezifikationen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konform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ISO 19131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AAA-Modell verwendet wichtige Teile von </a:t>
            </a:r>
            <a:r>
              <a:rPr lang="en-US" dirty="0"/>
              <a:t>ISO 19131</a:t>
            </a:r>
          </a:p>
          <a:p>
            <a:pPr lvl="1"/>
            <a:endParaRPr lang="de-DE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</a:t>
            </a:r>
            <a:r>
              <a:rPr lang="de-DE" altLang="de-DE" dirty="0" smtClean="0"/>
              <a:t>Geodatenspezifikation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689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504001" y="1638000"/>
            <a:ext cx="8052702" cy="4237200"/>
          </a:xfrm>
        </p:spPr>
        <p:txBody>
          <a:bodyPr/>
          <a:lstStyle/>
          <a:p>
            <a:r>
              <a:rPr lang="de-DE" altLang="de-DE" dirty="0" smtClean="0"/>
              <a:t>Nachteile</a:t>
            </a:r>
            <a:r>
              <a:rPr lang="de-DE" altLang="de-DE" dirty="0"/>
              <a:t>:</a:t>
            </a:r>
          </a:p>
          <a:p>
            <a:pPr lvl="1"/>
            <a:r>
              <a:rPr lang="de-DE" altLang="de-DE" dirty="0"/>
              <a:t>Abhängig von GML-Version</a:t>
            </a:r>
          </a:p>
          <a:p>
            <a:pPr lvl="1"/>
            <a:r>
              <a:rPr lang="de-DE" altLang="de-DE" dirty="0"/>
              <a:t>Zugriff auf XSD notwendig (per Internet oder lokal)</a:t>
            </a:r>
          </a:p>
          <a:p>
            <a:pPr lvl="1"/>
            <a:r>
              <a:rPr lang="de-DE" altLang="de-DE" dirty="0"/>
              <a:t>Wird von GIS-Software nur zögerlich implementiert</a:t>
            </a:r>
          </a:p>
          <a:p>
            <a:pPr lvl="1"/>
            <a:r>
              <a:rPr lang="de-DE" altLang="de-DE" dirty="0"/>
              <a:t>Für Datenhaltung geeignet, aber nicht für </a:t>
            </a:r>
            <a:r>
              <a:rPr lang="de-DE" altLang="de-DE" dirty="0" err="1"/>
              <a:t>Datenprozessierung</a:t>
            </a:r>
            <a:endParaRPr lang="de-DE" altLang="de-DE" dirty="0"/>
          </a:p>
          <a:p>
            <a:pPr lvl="1"/>
            <a:r>
              <a:rPr lang="de-DE" altLang="de-DE" dirty="0"/>
              <a:t>Dateigröße enorm (nicht wirklich für Massendaten geeignet)</a:t>
            </a:r>
          </a:p>
          <a:p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4000" y="482398"/>
            <a:ext cx="6997054" cy="925778"/>
          </a:xfrm>
        </p:spPr>
        <p:txBody>
          <a:bodyPr/>
          <a:lstStyle/>
          <a:p>
            <a:r>
              <a:rPr lang="de-DE" dirty="0" smtClean="0"/>
              <a:t>(4) </a:t>
            </a:r>
            <a:r>
              <a:rPr lang="de-DE" altLang="de-DE" dirty="0"/>
              <a:t>GML – </a:t>
            </a:r>
            <a:r>
              <a:rPr lang="de-DE" altLang="de-DE" dirty="0" err="1"/>
              <a:t>Geography</a:t>
            </a:r>
            <a:r>
              <a:rPr lang="de-DE" altLang="de-DE" dirty="0"/>
              <a:t> Markup Language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23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NAS – Normbasierte Austauschschnittstelle:</a:t>
            </a:r>
          </a:p>
          <a:p>
            <a:pPr lvl="1"/>
            <a:r>
              <a:rPr lang="de-DE" altLang="de-DE" dirty="0"/>
              <a:t>Datenschnittstelle der </a:t>
            </a:r>
            <a:r>
              <a:rPr lang="de-DE" altLang="de-DE" dirty="0" err="1"/>
              <a:t>AdV</a:t>
            </a:r>
            <a:r>
              <a:rPr lang="de-DE" altLang="de-DE" dirty="0"/>
              <a:t> zum Austausch von Geoinformationen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(4) XML-Anwendungen NAS</a:t>
            </a:r>
            <a:endParaRPr lang="de-DE" dirty="0"/>
          </a:p>
        </p:txBody>
      </p:sp>
      <p:grpSp>
        <p:nvGrpSpPr>
          <p:cNvPr id="6" name="Gruppieren 13"/>
          <p:cNvGrpSpPr>
            <a:grpSpLocks/>
          </p:cNvGrpSpPr>
          <p:nvPr/>
        </p:nvGrpSpPr>
        <p:grpSpPr bwMode="auto">
          <a:xfrm>
            <a:off x="2084194" y="2477950"/>
            <a:ext cx="4840288" cy="668338"/>
            <a:chOff x="2793206" y="2523479"/>
            <a:chExt cx="4840046" cy="667968"/>
          </a:xfrm>
        </p:grpSpPr>
        <p:sp>
          <p:nvSpPr>
            <p:cNvPr id="7" name="Textplatzhalter 2"/>
            <p:cNvSpPr txBox="1">
              <a:spLocks/>
            </p:cNvSpPr>
            <p:nvPr/>
          </p:nvSpPr>
          <p:spPr bwMode="auto">
            <a:xfrm>
              <a:off x="2793206" y="2647045"/>
              <a:ext cx="1524352" cy="40163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2000" tIns="36000" rIns="72000" bIns="36000"/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de-DE" altLang="de-DE" sz="2000" b="1"/>
                <a:t>SGML</a:t>
              </a:r>
            </a:p>
          </p:txBody>
        </p:sp>
        <p:sp>
          <p:nvSpPr>
            <p:cNvPr id="8" name="Textplatzhalter 2"/>
            <p:cNvSpPr txBox="1">
              <a:spLocks/>
            </p:cNvSpPr>
            <p:nvPr/>
          </p:nvSpPr>
          <p:spPr bwMode="auto">
            <a:xfrm>
              <a:off x="4836692" y="2523479"/>
              <a:ext cx="2796560" cy="667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36000" rIns="72000" bIns="36000"/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de-DE" altLang="de-DE" sz="2000"/>
                <a:t>Standard Generalized Markup Language</a:t>
              </a:r>
            </a:p>
          </p:txBody>
        </p:sp>
      </p:grpSp>
      <p:grpSp>
        <p:nvGrpSpPr>
          <p:cNvPr id="9" name="Gruppieren 8"/>
          <p:cNvGrpSpPr>
            <a:grpSpLocks/>
          </p:cNvGrpSpPr>
          <p:nvPr/>
        </p:nvGrpSpPr>
        <p:grpSpPr bwMode="auto">
          <a:xfrm>
            <a:off x="2084194" y="3528875"/>
            <a:ext cx="5540375" cy="401638"/>
            <a:chOff x="2793206" y="3497835"/>
            <a:chExt cx="5539760" cy="401638"/>
          </a:xfrm>
        </p:grpSpPr>
        <p:sp>
          <p:nvSpPr>
            <p:cNvPr id="10" name="Textplatzhalter 2"/>
            <p:cNvSpPr txBox="1">
              <a:spLocks/>
            </p:cNvSpPr>
            <p:nvPr/>
          </p:nvSpPr>
          <p:spPr bwMode="auto">
            <a:xfrm>
              <a:off x="2793206" y="3497835"/>
              <a:ext cx="1524352" cy="40163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2000" tIns="36000" rIns="72000" bIns="36000"/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de-DE" altLang="de-DE" sz="2000" b="1"/>
                <a:t>XML</a:t>
              </a:r>
            </a:p>
          </p:txBody>
        </p:sp>
        <p:sp>
          <p:nvSpPr>
            <p:cNvPr id="11" name="Textplatzhalter 2"/>
            <p:cNvSpPr txBox="1">
              <a:spLocks/>
            </p:cNvSpPr>
            <p:nvPr/>
          </p:nvSpPr>
          <p:spPr bwMode="auto">
            <a:xfrm>
              <a:off x="4836691" y="3497835"/>
              <a:ext cx="3496275" cy="40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36000" rIns="72000" bIns="36000"/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de-DE" altLang="de-DE" sz="2000"/>
                <a:t>Extensible Markup Language </a:t>
              </a:r>
            </a:p>
          </p:txBody>
        </p:sp>
      </p:grpSp>
      <p:grpSp>
        <p:nvGrpSpPr>
          <p:cNvPr id="12" name="Gruppieren 11"/>
          <p:cNvGrpSpPr>
            <a:grpSpLocks/>
          </p:cNvGrpSpPr>
          <p:nvPr/>
        </p:nvGrpSpPr>
        <p:grpSpPr bwMode="auto">
          <a:xfrm>
            <a:off x="2084194" y="4444863"/>
            <a:ext cx="5603875" cy="401637"/>
            <a:chOff x="2793206" y="4479403"/>
            <a:chExt cx="5603370" cy="401638"/>
          </a:xfrm>
        </p:grpSpPr>
        <p:sp>
          <p:nvSpPr>
            <p:cNvPr id="13" name="Textplatzhalter 2"/>
            <p:cNvSpPr txBox="1">
              <a:spLocks/>
            </p:cNvSpPr>
            <p:nvPr/>
          </p:nvSpPr>
          <p:spPr bwMode="auto">
            <a:xfrm>
              <a:off x="2793206" y="4479403"/>
              <a:ext cx="1524352" cy="40163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2000" tIns="36000" rIns="72000" bIns="36000"/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de-DE" altLang="de-DE" sz="2000" b="1"/>
                <a:t>GML</a:t>
              </a:r>
            </a:p>
          </p:txBody>
        </p:sp>
        <p:sp>
          <p:nvSpPr>
            <p:cNvPr id="14" name="Textplatzhalter 2"/>
            <p:cNvSpPr txBox="1">
              <a:spLocks/>
            </p:cNvSpPr>
            <p:nvPr/>
          </p:nvSpPr>
          <p:spPr bwMode="auto">
            <a:xfrm>
              <a:off x="4836691" y="4479403"/>
              <a:ext cx="3559885" cy="40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36000" rIns="72000" bIns="36000"/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de-DE" altLang="de-DE" sz="2000"/>
                <a:t>Geography Markup Language</a:t>
              </a:r>
            </a:p>
          </p:txBody>
        </p:sp>
      </p:grpSp>
      <p:grpSp>
        <p:nvGrpSpPr>
          <p:cNvPr id="15" name="Gruppieren 14"/>
          <p:cNvGrpSpPr>
            <a:grpSpLocks/>
          </p:cNvGrpSpPr>
          <p:nvPr/>
        </p:nvGrpSpPr>
        <p:grpSpPr bwMode="auto">
          <a:xfrm>
            <a:off x="2084194" y="5243375"/>
            <a:ext cx="4840288" cy="631825"/>
            <a:chOff x="2793206" y="5145088"/>
            <a:chExt cx="4840046" cy="631765"/>
          </a:xfrm>
        </p:grpSpPr>
        <p:sp>
          <p:nvSpPr>
            <p:cNvPr id="16" name="Textplatzhalter 2"/>
            <p:cNvSpPr txBox="1">
              <a:spLocks/>
            </p:cNvSpPr>
            <p:nvPr/>
          </p:nvSpPr>
          <p:spPr bwMode="auto">
            <a:xfrm>
              <a:off x="2793206" y="5260152"/>
              <a:ext cx="1524352" cy="40163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2000" tIns="36000" rIns="72000" bIns="36000"/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de-DE" altLang="de-DE" sz="2000" b="1"/>
                <a:t>NAS</a:t>
              </a:r>
            </a:p>
          </p:txBody>
        </p:sp>
        <p:sp>
          <p:nvSpPr>
            <p:cNvPr id="17" name="Textplatzhalter 2"/>
            <p:cNvSpPr txBox="1">
              <a:spLocks/>
            </p:cNvSpPr>
            <p:nvPr/>
          </p:nvSpPr>
          <p:spPr bwMode="auto">
            <a:xfrm>
              <a:off x="4836692" y="5145088"/>
              <a:ext cx="2796560" cy="631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36000" rIns="72000" bIns="36000"/>
            <a:lstStyle>
              <a:lvl1pPr>
                <a:spcBef>
                  <a:spcPct val="20000"/>
                </a:spcBef>
                <a:buSzPct val="125000"/>
                <a:buFont typeface="Arial" panose="020B0604020202020204" pitchFamily="34" charset="0"/>
                <a:buChar char="▪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−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−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de-DE" altLang="de-DE" sz="2000"/>
                <a:t>Normbasierte Austauschschnittstelle</a:t>
              </a:r>
            </a:p>
          </p:txBody>
        </p:sp>
      </p:grpSp>
      <p:cxnSp>
        <p:nvCxnSpPr>
          <p:cNvPr id="18" name="Gerade Verbindung mit Pfeil 17"/>
          <p:cNvCxnSpPr>
            <a:stCxn id="7" idx="2"/>
            <a:endCxn id="10" idx="0"/>
          </p:cNvCxnSpPr>
          <p:nvPr/>
        </p:nvCxnSpPr>
        <p:spPr>
          <a:xfrm>
            <a:off x="2846194" y="3003413"/>
            <a:ext cx="0" cy="525462"/>
          </a:xfrm>
          <a:prstGeom prst="straightConnector1">
            <a:avLst/>
          </a:prstGeom>
          <a:ln w="38100">
            <a:solidFill>
              <a:srgbClr val="237F4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2846194" y="3930513"/>
            <a:ext cx="0" cy="527050"/>
          </a:xfrm>
          <a:prstGeom prst="straightConnector1">
            <a:avLst/>
          </a:prstGeom>
          <a:ln w="38100">
            <a:solidFill>
              <a:srgbClr val="237F4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2846194" y="4846500"/>
            <a:ext cx="0" cy="525463"/>
          </a:xfrm>
          <a:prstGeom prst="straightConnector1">
            <a:avLst/>
          </a:prstGeom>
          <a:ln w="38100">
            <a:solidFill>
              <a:srgbClr val="237F4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26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/>
              <a:t>XML:</a:t>
            </a:r>
          </a:p>
          <a:p>
            <a:pPr lvl="1">
              <a:defRPr/>
            </a:pPr>
            <a:r>
              <a:rPr lang="de-DE" altLang="de-DE" dirty="0"/>
              <a:t>ist mächtig</a:t>
            </a:r>
          </a:p>
          <a:p>
            <a:pPr lvl="1">
              <a:defRPr/>
            </a:pPr>
            <a:r>
              <a:rPr lang="de-DE" altLang="de-DE" dirty="0"/>
              <a:t>ist einfach</a:t>
            </a:r>
          </a:p>
          <a:p>
            <a:pPr lvl="1">
              <a:defRPr/>
            </a:pPr>
            <a:r>
              <a:rPr lang="de-DE" altLang="de-DE" dirty="0"/>
              <a:t>ist ein offener Standard</a:t>
            </a:r>
          </a:p>
          <a:p>
            <a:pPr lvl="1">
              <a:defRPr/>
            </a:pPr>
            <a:r>
              <a:rPr lang="de-DE" altLang="de-DE" dirty="0"/>
              <a:t>wird zunehmend verwendet</a:t>
            </a:r>
          </a:p>
          <a:p>
            <a:pPr lvl="1">
              <a:defRPr/>
            </a:pPr>
            <a:r>
              <a:rPr lang="de-DE" altLang="de-DE" dirty="0"/>
              <a:t>ist leicht zu implementieren</a:t>
            </a:r>
          </a:p>
          <a:p>
            <a:pPr lvl="1">
              <a:defRPr/>
            </a:pPr>
            <a:r>
              <a:rPr lang="de-DE" altLang="de-DE" dirty="0"/>
              <a:t>wird nicht nur von Computern verstanden</a:t>
            </a:r>
          </a:p>
          <a:p>
            <a:pPr lvl="1">
              <a:defRPr/>
            </a:pPr>
            <a:r>
              <a:rPr lang="de-DE" altLang="de-DE" dirty="0"/>
              <a:t>ist perfekt für die Darstellung hierarchische Informationen und gut für deren Austausch geeignet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Wird im Geoinformationswesen als Austauschformat verwendet (GML, NAS, …)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(4) XML - Zusammenfassung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27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Inhaltsplatzhalter 1"/>
          <p:cNvSpPr>
            <a:spLocks noGrp="1"/>
          </p:cNvSpPr>
          <p:nvPr>
            <p:ph idx="1"/>
          </p:nvPr>
        </p:nvSpPr>
        <p:spPr>
          <a:xfrm>
            <a:off x="503238" y="1638300"/>
            <a:ext cx="8154987" cy="423703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de-DE" dirty="0" smtClean="0"/>
              <a:t>Kontakt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Bundesamt für Kartographie und Geodäsie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Referat GI 1 – Grundsatz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Richard-</a:t>
            </a:r>
            <a:r>
              <a:rPr lang="de-DE" sz="1200" dirty="0" err="1" smtClean="0"/>
              <a:t>Strauss</a:t>
            </a:r>
            <a:r>
              <a:rPr lang="de-DE" sz="1200" dirty="0" smtClean="0"/>
              <a:t>-Allee 11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60598 Frankfurt</a:t>
            </a:r>
          </a:p>
          <a:p>
            <a:pPr eaLnBrk="1" hangingPunct="1">
              <a:lnSpc>
                <a:spcPts val="600"/>
              </a:lnSpc>
            </a:pPr>
            <a:endParaRPr lang="de-DE" sz="1200" dirty="0" smtClean="0"/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Ansprechpartner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Marcus Brühl</a:t>
            </a:r>
            <a:endParaRPr lang="de-DE" sz="1200" dirty="0"/>
          </a:p>
          <a:p>
            <a:pPr eaLnBrk="1" hangingPunct="1">
              <a:lnSpc>
                <a:spcPts val="600"/>
              </a:lnSpc>
            </a:pPr>
            <a:r>
              <a:rPr lang="it-IT" altLang="de-DE" sz="1200" dirty="0" smtClean="0">
                <a:hlinkClick r:id="rId2"/>
              </a:rPr>
              <a:t>Marcus.Bruehl@bkg.bund.de</a:t>
            </a:r>
            <a:endParaRPr lang="de-DE" altLang="de-DE" sz="1200" dirty="0"/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www.bkg.bund.de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Tel. +49 (0) 69 </a:t>
            </a:r>
            <a:r>
              <a:rPr lang="de-DE" sz="1200" dirty="0" smtClean="0"/>
              <a:t>6333-209</a:t>
            </a:r>
          </a:p>
          <a:p>
            <a:pPr eaLnBrk="1" hangingPunct="1">
              <a:lnSpc>
                <a:spcPts val="600"/>
              </a:lnSpc>
            </a:pPr>
            <a:endParaRPr lang="de-DE" sz="1200" dirty="0"/>
          </a:p>
          <a:p>
            <a:pPr>
              <a:lnSpc>
                <a:spcPct val="100000"/>
              </a:lnSpc>
            </a:pPr>
            <a:r>
              <a:rPr lang="de-DE" altLang="de-DE" sz="1200" dirty="0"/>
              <a:t>Diese Präsentation entstand auf der Grundlage der Präsentationen von Herrn Pross (ehem. BKG, 2014) und der Präsentationen von Herrn Walther (BKG, 2015).</a:t>
            </a:r>
          </a:p>
          <a:p>
            <a:pPr eaLnBrk="1" hangingPunct="1">
              <a:lnSpc>
                <a:spcPts val="600"/>
              </a:lnSpc>
            </a:pPr>
            <a:endParaRPr lang="de-DE" sz="1200" dirty="0" smtClean="0"/>
          </a:p>
        </p:txBody>
      </p:sp>
      <p:sp>
        <p:nvSpPr>
          <p:cNvPr id="9219" name="Titel 2"/>
          <p:cNvSpPr>
            <a:spLocks noGrp="1"/>
          </p:cNvSpPr>
          <p:nvPr>
            <p:ph type="title"/>
          </p:nvPr>
        </p:nvSpPr>
        <p:spPr>
          <a:xfrm>
            <a:off x="503238" y="482600"/>
            <a:ext cx="5122862" cy="925513"/>
          </a:xfrm>
        </p:spPr>
        <p:txBody>
          <a:bodyPr/>
          <a:lstStyle/>
          <a:p>
            <a:pPr eaLnBrk="1" hangingPunct="1"/>
            <a:r>
              <a:rPr lang="de-DE" smtClean="0"/>
              <a:t>Vielen Dank für Ihre</a:t>
            </a:r>
            <a:br>
              <a:rPr lang="de-DE" smtClean="0"/>
            </a:br>
            <a:r>
              <a:rPr lang="de-DE" smtClean="0"/>
              <a:t>Aufmerksamkeit!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Verpflichtend:</a:t>
            </a:r>
          </a:p>
          <a:p>
            <a:pPr lvl="1"/>
            <a:r>
              <a:rPr lang="de-DE" u="sng" dirty="0" err="1" smtClean="0"/>
              <a:t>Overview</a:t>
            </a:r>
            <a:r>
              <a:rPr lang="de-DE" dirty="0" smtClean="0"/>
              <a:t> – Kurzbeschreibung des Produkts, Informationen über die Spezifikation an sich</a:t>
            </a:r>
          </a:p>
          <a:p>
            <a:pPr lvl="1"/>
            <a:r>
              <a:rPr lang="de-DE" u="sng" dirty="0" err="1"/>
              <a:t>Specification</a:t>
            </a:r>
            <a:r>
              <a:rPr lang="de-DE" u="sng" dirty="0"/>
              <a:t> </a:t>
            </a:r>
            <a:r>
              <a:rPr lang="de-DE" u="sng" dirty="0" err="1" smtClean="0"/>
              <a:t>scopes</a:t>
            </a:r>
            <a:r>
              <a:rPr lang="de-DE" dirty="0" smtClean="0"/>
              <a:t> – Ziel der Spezifikation und des Produkts (z.B. Anwendungsbereich der </a:t>
            </a:r>
            <a:r>
              <a:rPr lang="de-DE" dirty="0" err="1" smtClean="0"/>
              <a:t>Geodaten</a:t>
            </a:r>
            <a:r>
              <a:rPr lang="de-DE" dirty="0" smtClean="0"/>
              <a:t>)</a:t>
            </a:r>
          </a:p>
          <a:p>
            <a:pPr lvl="1"/>
            <a:r>
              <a:rPr lang="de-DE" sz="2000" u="sng" dirty="0" smtClean="0"/>
              <a:t>Data </a:t>
            </a:r>
            <a:r>
              <a:rPr lang="de-DE" sz="2000" u="sng" dirty="0" err="1"/>
              <a:t>product</a:t>
            </a:r>
            <a:r>
              <a:rPr lang="de-DE" sz="2000" u="sng" dirty="0"/>
              <a:t> </a:t>
            </a:r>
            <a:r>
              <a:rPr lang="de-DE" sz="2000" u="sng" dirty="0" err="1" smtClean="0"/>
              <a:t>identification</a:t>
            </a:r>
            <a:r>
              <a:rPr lang="de-DE" sz="2000" dirty="0" smtClean="0"/>
              <a:t> – formale Angaben zur </a:t>
            </a:r>
            <a:r>
              <a:rPr lang="de-DE" sz="2000" dirty="0" err="1" smtClean="0"/>
              <a:t>Referenzierung</a:t>
            </a:r>
            <a:r>
              <a:rPr lang="de-DE" sz="2000" dirty="0" smtClean="0"/>
              <a:t> der Spezifikation</a:t>
            </a:r>
          </a:p>
          <a:p>
            <a:pPr lvl="1"/>
            <a:r>
              <a:rPr lang="de-DE" sz="2000" u="sng" dirty="0" smtClean="0"/>
              <a:t>Data </a:t>
            </a:r>
            <a:r>
              <a:rPr lang="de-DE" sz="2000" u="sng" dirty="0" err="1"/>
              <a:t>content</a:t>
            </a:r>
            <a:r>
              <a:rPr lang="de-DE" sz="2000" u="sng" dirty="0"/>
              <a:t> </a:t>
            </a:r>
            <a:r>
              <a:rPr lang="de-DE" sz="2000" u="sng" dirty="0" err="1"/>
              <a:t>and</a:t>
            </a:r>
            <a:r>
              <a:rPr lang="de-DE" sz="2000" u="sng" dirty="0"/>
              <a:t> </a:t>
            </a:r>
            <a:r>
              <a:rPr lang="de-DE" sz="2000" u="sng" dirty="0" err="1" smtClean="0"/>
              <a:t>structure</a:t>
            </a:r>
            <a:r>
              <a:rPr lang="de-DE" dirty="0" smtClean="0"/>
              <a:t> –</a:t>
            </a:r>
          </a:p>
          <a:p>
            <a:pPr lvl="2"/>
            <a:r>
              <a:rPr lang="de-DE" sz="1800" dirty="0" smtClean="0"/>
              <a:t>Objektartenkatalog: Beschreibung aller modellierten Landschaftsobjekte mit ihren Eigenschaften</a:t>
            </a:r>
          </a:p>
          <a:p>
            <a:pPr lvl="2"/>
            <a:r>
              <a:rPr lang="de-DE" dirty="0" smtClean="0"/>
              <a:t>Beschreibung in narrativer Form und mit Schemasprache (UML)</a:t>
            </a:r>
          </a:p>
          <a:p>
            <a:pPr lvl="2"/>
            <a:r>
              <a:rPr lang="de-DE" dirty="0" smtClean="0"/>
              <a:t>meist </a:t>
            </a:r>
            <a:r>
              <a:rPr lang="de-DE" dirty="0"/>
              <a:t>wichtigster Teil der </a:t>
            </a:r>
            <a:r>
              <a:rPr lang="de-DE" dirty="0" smtClean="0"/>
              <a:t>Spezifikation</a:t>
            </a:r>
            <a:endParaRPr lang="de-DE" sz="2000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03999" y="482398"/>
            <a:ext cx="7264683" cy="925778"/>
          </a:xfrm>
        </p:spPr>
        <p:txBody>
          <a:bodyPr/>
          <a:lstStyle/>
          <a:p>
            <a:r>
              <a:rPr lang="de-DE" dirty="0" smtClean="0"/>
              <a:t>(1) ISO </a:t>
            </a:r>
            <a:r>
              <a:rPr lang="de-DE" dirty="0"/>
              <a:t>19131 – </a:t>
            </a:r>
            <a:r>
              <a:rPr lang="de-DE" altLang="de-DE" dirty="0"/>
              <a:t>Data </a:t>
            </a:r>
            <a:r>
              <a:rPr lang="de-DE" altLang="de-DE" dirty="0" err="1"/>
              <a:t>product</a:t>
            </a:r>
            <a:r>
              <a:rPr lang="de-DE" altLang="de-DE" dirty="0"/>
              <a:t> </a:t>
            </a:r>
            <a:r>
              <a:rPr lang="de-DE" altLang="de-DE" dirty="0" err="1"/>
              <a:t>specifications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470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504000" y="1479395"/>
            <a:ext cx="8154000" cy="4395805"/>
          </a:xfrm>
        </p:spPr>
        <p:txBody>
          <a:bodyPr/>
          <a:lstStyle/>
          <a:p>
            <a:r>
              <a:rPr lang="de-DE" sz="2200" dirty="0" smtClean="0"/>
              <a:t>Verpflichtend:</a:t>
            </a:r>
          </a:p>
          <a:p>
            <a:pPr lvl="1"/>
            <a:r>
              <a:rPr lang="de-DE" u="sng" dirty="0"/>
              <a:t>Reference </a:t>
            </a:r>
            <a:r>
              <a:rPr lang="de-DE" u="sng" dirty="0" err="1" smtClean="0"/>
              <a:t>systems</a:t>
            </a:r>
            <a:r>
              <a:rPr lang="de-DE" dirty="0" smtClean="0"/>
              <a:t> – Koordinatenreferenzsystem, Zeitsystem</a:t>
            </a:r>
            <a:endParaRPr lang="de-DE" dirty="0"/>
          </a:p>
          <a:p>
            <a:pPr lvl="1"/>
            <a:r>
              <a:rPr lang="de-DE" u="sng" dirty="0"/>
              <a:t>Data </a:t>
            </a:r>
            <a:r>
              <a:rPr lang="de-DE" u="sng" dirty="0" err="1" smtClean="0"/>
              <a:t>quality</a:t>
            </a:r>
            <a:r>
              <a:rPr lang="de-DE" dirty="0" smtClean="0"/>
              <a:t> – Datenqualität, </a:t>
            </a:r>
            <a:r>
              <a:rPr lang="de-DE" dirty="0" err="1" smtClean="0"/>
              <a:t>Qualitätsmangement</a:t>
            </a:r>
            <a:endParaRPr lang="de-DE" dirty="0"/>
          </a:p>
          <a:p>
            <a:pPr lvl="1"/>
            <a:r>
              <a:rPr lang="de-DE" u="sng" dirty="0"/>
              <a:t>Data </a:t>
            </a:r>
            <a:r>
              <a:rPr lang="de-DE" u="sng" dirty="0" err="1"/>
              <a:t>product</a:t>
            </a:r>
            <a:r>
              <a:rPr lang="de-DE" u="sng" dirty="0"/>
              <a:t> </a:t>
            </a:r>
            <a:r>
              <a:rPr lang="de-DE" u="sng" dirty="0" err="1" smtClean="0"/>
              <a:t>delivery</a:t>
            </a:r>
            <a:r>
              <a:rPr lang="de-DE" dirty="0" smtClean="0"/>
              <a:t> – Produktbereitstellung (Kodierung, Datenformate, Lieferumfang)</a:t>
            </a:r>
            <a:endParaRPr lang="de-DE" dirty="0"/>
          </a:p>
          <a:p>
            <a:pPr lvl="1"/>
            <a:r>
              <a:rPr lang="de-DE" u="sng" dirty="0" err="1" smtClean="0"/>
              <a:t>Metadata</a:t>
            </a:r>
            <a:r>
              <a:rPr lang="de-DE" dirty="0" smtClean="0"/>
              <a:t> – Metadaten als beschreibende Daten eines Geodatenprodukts</a:t>
            </a:r>
            <a:endParaRPr lang="de-DE" sz="2000" dirty="0" smtClean="0"/>
          </a:p>
          <a:p>
            <a:r>
              <a:rPr lang="de-DE" sz="2200" dirty="0" smtClean="0"/>
              <a:t>Optional:</a:t>
            </a:r>
          </a:p>
          <a:p>
            <a:pPr lvl="1"/>
            <a:r>
              <a:rPr lang="de-DE" u="sng" dirty="0" smtClean="0"/>
              <a:t>Data Capture</a:t>
            </a:r>
            <a:r>
              <a:rPr lang="de-DE" dirty="0" smtClean="0"/>
              <a:t> – Datenerfassung (z.B. Selektionskriterien)</a:t>
            </a:r>
          </a:p>
          <a:p>
            <a:pPr lvl="1"/>
            <a:r>
              <a:rPr lang="de-DE" u="sng" dirty="0" smtClean="0"/>
              <a:t>Data Maintenance</a:t>
            </a:r>
            <a:r>
              <a:rPr lang="de-DE" dirty="0" smtClean="0"/>
              <a:t> – Fortführung, Pflege (z.B. Updatezyklus)</a:t>
            </a:r>
          </a:p>
          <a:p>
            <a:pPr lvl="1"/>
            <a:r>
              <a:rPr lang="de-DE" sz="2000" u="sng" dirty="0" err="1" smtClean="0"/>
              <a:t>Portrayal</a:t>
            </a:r>
            <a:r>
              <a:rPr lang="de-DE" dirty="0"/>
              <a:t> </a:t>
            </a:r>
            <a:r>
              <a:rPr lang="de-DE" dirty="0" smtClean="0"/>
              <a:t>– Darstellung, Repräsentation (z.B. </a:t>
            </a:r>
            <a:r>
              <a:rPr lang="de-DE" dirty="0" err="1" smtClean="0"/>
              <a:t>Signaturenkatalog</a:t>
            </a:r>
            <a:r>
              <a:rPr lang="de-DE" dirty="0" smtClean="0"/>
              <a:t>)</a:t>
            </a:r>
          </a:p>
          <a:p>
            <a:pPr lvl="1"/>
            <a:r>
              <a:rPr lang="de-DE" sz="2000" u="sng" dirty="0" smtClean="0"/>
              <a:t>Additional </a:t>
            </a:r>
            <a:r>
              <a:rPr lang="de-DE" sz="2000" u="sng" dirty="0" err="1" smtClean="0"/>
              <a:t>information</a:t>
            </a:r>
            <a:endParaRPr lang="de-DE" sz="2000" u="sng" dirty="0" smtClean="0"/>
          </a:p>
          <a:p>
            <a:endParaRPr lang="de-DE" sz="2200" dirty="0" smtClean="0"/>
          </a:p>
          <a:p>
            <a:pPr lvl="1"/>
            <a:endParaRPr lang="de-DE" sz="2000" dirty="0"/>
          </a:p>
          <a:p>
            <a:pPr lvl="1"/>
            <a:endParaRPr lang="de-DE" sz="2000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03999" y="482398"/>
            <a:ext cx="7264683" cy="925778"/>
          </a:xfrm>
        </p:spPr>
        <p:txBody>
          <a:bodyPr/>
          <a:lstStyle/>
          <a:p>
            <a:r>
              <a:rPr lang="de-DE" dirty="0" smtClean="0"/>
              <a:t>(1) ISO </a:t>
            </a:r>
            <a:r>
              <a:rPr lang="de-DE" dirty="0"/>
              <a:t>19131 – </a:t>
            </a:r>
            <a:r>
              <a:rPr lang="de-DE" altLang="de-DE" dirty="0"/>
              <a:t>Data </a:t>
            </a:r>
            <a:r>
              <a:rPr lang="de-DE" altLang="de-DE" dirty="0" err="1"/>
              <a:t>product</a:t>
            </a:r>
            <a:r>
              <a:rPr lang="de-DE" altLang="de-DE" dirty="0"/>
              <a:t> </a:t>
            </a:r>
            <a:r>
              <a:rPr lang="de-DE" altLang="de-DE" dirty="0" err="1"/>
              <a:t>specifications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320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INSPIRE-</a:t>
            </a:r>
            <a:r>
              <a:rPr lang="en-US" dirty="0" err="1" smtClean="0"/>
              <a:t>Spezifikationen</a:t>
            </a:r>
            <a:endParaRPr lang="en-US" dirty="0" smtClean="0"/>
          </a:p>
          <a:p>
            <a:r>
              <a:rPr lang="en-US" dirty="0" smtClean="0"/>
              <a:t>AAA-Modell der </a:t>
            </a:r>
            <a:r>
              <a:rPr lang="en-US" dirty="0" err="1" smtClean="0"/>
              <a:t>AdV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à"/>
            </a:pPr>
            <a:r>
              <a:rPr lang="en-US" i="1" dirty="0" err="1" smtClean="0">
                <a:sym typeface="Wingdings" panose="05000000000000000000" pitchFamily="2" charset="2"/>
              </a:rPr>
              <a:t>Siehe</a:t>
            </a:r>
            <a:r>
              <a:rPr lang="en-US" i="1" dirty="0" smtClean="0"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ym typeface="Wingdings" panose="05000000000000000000" pitchFamily="2" charset="2"/>
              </a:rPr>
              <a:t>Präsentation</a:t>
            </a:r>
            <a:r>
              <a:rPr lang="en-US" i="1" dirty="0" smtClean="0">
                <a:sym typeface="Wingdings" panose="05000000000000000000" pitchFamily="2" charset="2"/>
              </a:rPr>
              <a:t> 2b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 err="1" smtClean="0"/>
              <a:t>Wichtige</a:t>
            </a:r>
            <a:r>
              <a:rPr lang="en-US" dirty="0" smtClean="0"/>
              <a:t> </a:t>
            </a:r>
            <a:r>
              <a:rPr lang="en-US" dirty="0" err="1" smtClean="0"/>
              <a:t>Elemente</a:t>
            </a:r>
            <a:r>
              <a:rPr lang="en-US" dirty="0" smtClean="0"/>
              <a:t> von </a:t>
            </a:r>
            <a:r>
              <a:rPr lang="de-DE" altLang="de-DE" dirty="0" smtClean="0"/>
              <a:t>Geodatenspezifikationen:</a:t>
            </a:r>
          </a:p>
          <a:p>
            <a:pPr lvl="1"/>
            <a:r>
              <a:rPr lang="de-DE" altLang="de-DE" dirty="0" smtClean="0"/>
              <a:t>Objektartenkatalog </a:t>
            </a:r>
            <a:r>
              <a:rPr lang="de-DE" altLang="de-DE" dirty="0" smtClean="0">
                <a:sym typeface="Wingdings" panose="05000000000000000000" pitchFamily="2" charset="2"/>
              </a:rPr>
              <a:t> Modellbildung  Beschreibung mit Schemasprache  UML  Abschnitt (2)</a:t>
            </a:r>
          </a:p>
          <a:p>
            <a:pPr lvl="1"/>
            <a:r>
              <a:rPr lang="de-DE" dirty="0" smtClean="0"/>
              <a:t>Produktbereitstellung </a:t>
            </a:r>
            <a:r>
              <a:rPr lang="de-DE" dirty="0" smtClean="0">
                <a:sym typeface="Wingdings" panose="05000000000000000000" pitchFamily="2" charset="2"/>
              </a:rPr>
              <a:t> Kodierung/Datenformate  Aus-zeichnungssprachen  XML (GML, …)  Abschnitte (3) und (4)</a:t>
            </a:r>
            <a:endParaRPr lang="de-DE" altLang="de-DE" dirty="0" smtClean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US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04000" y="482398"/>
            <a:ext cx="7614088" cy="925778"/>
          </a:xfrm>
        </p:spPr>
        <p:txBody>
          <a:bodyPr/>
          <a:lstStyle/>
          <a:p>
            <a:r>
              <a:rPr lang="de-DE" dirty="0"/>
              <a:t>(1) </a:t>
            </a:r>
            <a:r>
              <a:rPr lang="de-DE" altLang="de-DE" dirty="0"/>
              <a:t>Geodatenspezifikation</a:t>
            </a:r>
            <a:r>
              <a:rPr lang="de-DE" dirty="0"/>
              <a:t> </a:t>
            </a:r>
            <a:r>
              <a:rPr lang="de-DE" dirty="0" smtClean="0"/>
              <a:t>– Beispiele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351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Both"/>
            </a:pPr>
            <a:r>
              <a:rPr lang="de-DE" altLang="de-DE" dirty="0" smtClean="0">
                <a:solidFill>
                  <a:schemeClr val="bg1">
                    <a:lumMod val="85000"/>
                  </a:schemeClr>
                </a:solidFill>
              </a:rPr>
              <a:t>Aufbau von Geodatenspezifikationen</a:t>
            </a:r>
          </a:p>
          <a:p>
            <a:pPr marL="457200" indent="-457200">
              <a:buAutoNum type="arabicParenBoth"/>
            </a:pPr>
            <a:r>
              <a:rPr lang="en-US" dirty="0" err="1"/>
              <a:t>Konzeptionelle</a:t>
            </a:r>
            <a:r>
              <a:rPr lang="en-US" dirty="0"/>
              <a:t> </a:t>
            </a:r>
            <a:r>
              <a:rPr lang="en-US" dirty="0" err="1"/>
              <a:t>Schemasprache</a:t>
            </a:r>
            <a:r>
              <a:rPr lang="en-US" dirty="0"/>
              <a:t> – </a:t>
            </a:r>
            <a:r>
              <a:rPr lang="en-US" dirty="0" smtClean="0"/>
              <a:t>UML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Modellierung</a:t>
            </a:r>
            <a:r>
              <a:rPr lang="en-US" dirty="0" smtClean="0"/>
              <a:t> von </a:t>
            </a:r>
            <a:r>
              <a:rPr lang="en-US" dirty="0" err="1" smtClean="0"/>
              <a:t>Geoinformationen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UML</a:t>
            </a:r>
          </a:p>
          <a:p>
            <a:pPr marL="457200" indent="-457200">
              <a:buAutoNum type="arabicParenBoth"/>
            </a:pP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Einführung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Auszeichnungssprachen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–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XML</a:t>
            </a:r>
          </a:p>
          <a:p>
            <a:pPr marL="457200" indent="-457200">
              <a:buAutoNum type="arabicParenBoth"/>
            </a:pP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Kodierung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von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Geodaten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mit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Auszeichnungssprachen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SVG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GML, NAS</a:t>
            </a:r>
            <a:endParaRPr lang="de-DE" altLang="de-D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000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dirty="0"/>
              <a:t>ISO 19103 – </a:t>
            </a:r>
            <a:r>
              <a:rPr lang="de-DE" dirty="0" err="1"/>
              <a:t>Conceptual</a:t>
            </a:r>
            <a:r>
              <a:rPr lang="de-DE" dirty="0"/>
              <a:t> </a:t>
            </a:r>
            <a:r>
              <a:rPr lang="de-DE" dirty="0" err="1"/>
              <a:t>schema</a:t>
            </a:r>
            <a:r>
              <a:rPr lang="de-DE" dirty="0"/>
              <a:t> </a:t>
            </a:r>
            <a:r>
              <a:rPr lang="de-DE" dirty="0" err="1" smtClean="0"/>
              <a:t>language</a:t>
            </a:r>
            <a:r>
              <a:rPr lang="de-DE" dirty="0" smtClean="0"/>
              <a:t>:</a:t>
            </a:r>
          </a:p>
          <a:p>
            <a:pPr lvl="1">
              <a:spcBef>
                <a:spcPts val="600"/>
              </a:spcBef>
              <a:defRPr/>
            </a:pPr>
            <a:r>
              <a:rPr lang="de-DE" dirty="0" smtClean="0"/>
              <a:t>Beschreibung der Objektarten in Landschaftsmodellen mit Hilfe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konzeptionellen</a:t>
            </a:r>
            <a:r>
              <a:rPr lang="en-US" dirty="0"/>
              <a:t> </a:t>
            </a:r>
            <a:r>
              <a:rPr lang="en-US" dirty="0" err="1"/>
              <a:t>Schemasprache</a:t>
            </a:r>
            <a:endParaRPr lang="de-DE" dirty="0" smtClean="0"/>
          </a:p>
          <a:p>
            <a:pPr lvl="1">
              <a:spcBef>
                <a:spcPts val="600"/>
              </a:spcBef>
              <a:defRPr/>
            </a:pPr>
            <a:r>
              <a:rPr lang="de-DE" dirty="0"/>
              <a:t>R</a:t>
            </a:r>
            <a:r>
              <a:rPr lang="en-US" dirty="0" err="1" smtClean="0"/>
              <a:t>egeln</a:t>
            </a:r>
            <a:r>
              <a:rPr lang="en-US" dirty="0" smtClean="0"/>
              <a:t> </a:t>
            </a:r>
            <a:r>
              <a:rPr lang="en-US" dirty="0" err="1"/>
              <a:t>für</a:t>
            </a:r>
            <a:r>
              <a:rPr lang="en-US" dirty="0"/>
              <a:t> den </a:t>
            </a:r>
            <a:r>
              <a:rPr lang="en-US" dirty="0" err="1"/>
              <a:t>Einsatz</a:t>
            </a:r>
            <a:r>
              <a:rPr lang="en-US" dirty="0"/>
              <a:t>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konzeptionellen</a:t>
            </a:r>
            <a:r>
              <a:rPr lang="en-US" dirty="0"/>
              <a:t> </a:t>
            </a:r>
            <a:r>
              <a:rPr lang="en-US" dirty="0" err="1" smtClean="0"/>
              <a:t>Schemasprache</a:t>
            </a:r>
            <a:endParaRPr lang="en-US" dirty="0" smtClean="0"/>
          </a:p>
          <a:p>
            <a:pPr lvl="1">
              <a:spcBef>
                <a:spcPts val="600"/>
              </a:spcBef>
              <a:defRPr/>
            </a:pPr>
            <a:r>
              <a:rPr lang="en-US" dirty="0" err="1" smtClean="0"/>
              <a:t>Festlegung</a:t>
            </a:r>
            <a:r>
              <a:rPr lang="en-US" dirty="0" smtClean="0"/>
              <a:t> </a:t>
            </a:r>
            <a:r>
              <a:rPr lang="en-US" dirty="0"/>
              <a:t>auf </a:t>
            </a:r>
            <a:r>
              <a:rPr lang="de-DE" dirty="0"/>
              <a:t>Unified Modeling Language (UML</a:t>
            </a:r>
            <a:r>
              <a:rPr lang="de-DE" dirty="0" smtClean="0"/>
              <a:t>)</a:t>
            </a:r>
          </a:p>
          <a:p>
            <a:r>
              <a:rPr lang="de-DE" dirty="0"/>
              <a:t>Unified Modeling Language (UML</a:t>
            </a:r>
            <a:r>
              <a:rPr lang="de-DE" dirty="0" smtClean="0"/>
              <a:t>):</a:t>
            </a:r>
          </a:p>
          <a:p>
            <a:pPr lvl="1">
              <a:spcBef>
                <a:spcPts val="600"/>
              </a:spcBef>
              <a:defRPr/>
            </a:pPr>
            <a:r>
              <a:rPr lang="de-DE" dirty="0"/>
              <a:t>Grafische Modellierungssprache zur Spezifikation, Konstruktion und Dokumentation von Software-Teilen und anderen Systemen</a:t>
            </a:r>
          </a:p>
          <a:p>
            <a:pPr lvl="1">
              <a:spcBef>
                <a:spcPts val="600"/>
              </a:spcBef>
              <a:defRPr/>
            </a:pPr>
            <a:r>
              <a:rPr lang="de-DE" dirty="0"/>
              <a:t>Eigener ISO-Standard (ISO 19505</a:t>
            </a:r>
            <a:r>
              <a:rPr lang="de-DE" dirty="0" smtClean="0"/>
              <a:t>)</a:t>
            </a:r>
          </a:p>
          <a:p>
            <a:pPr lvl="1">
              <a:spcBef>
                <a:spcPts val="600"/>
              </a:spcBef>
              <a:defRPr/>
            </a:pPr>
            <a:r>
              <a:rPr lang="de-DE" dirty="0" smtClean="0"/>
              <a:t>Darstellung in Diagrammen (GIS: meist Klassendiagramm)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999" y="482398"/>
            <a:ext cx="6959884" cy="925778"/>
          </a:xfrm>
        </p:spPr>
        <p:txBody>
          <a:bodyPr/>
          <a:lstStyle/>
          <a:p>
            <a:r>
              <a:rPr lang="de-DE" dirty="0" smtClean="0"/>
              <a:t>(2) </a:t>
            </a:r>
            <a:r>
              <a:rPr lang="en-US" dirty="0" err="1"/>
              <a:t>Konzeptionelle</a:t>
            </a:r>
            <a:r>
              <a:rPr lang="en-US" dirty="0"/>
              <a:t> </a:t>
            </a:r>
            <a:r>
              <a:rPr lang="en-US" dirty="0" err="1" smtClean="0"/>
              <a:t>Schemasprache</a:t>
            </a:r>
            <a:r>
              <a:rPr lang="en-US" dirty="0" smtClean="0"/>
              <a:t> – UML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948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BKG Farb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7DAFD"/>
      </a:accent1>
      <a:accent2>
        <a:srgbClr val="FFD833"/>
      </a:accent2>
      <a:accent3>
        <a:srgbClr val="FF9900"/>
      </a:accent3>
      <a:accent4>
        <a:srgbClr val="007040"/>
      </a:accent4>
      <a:accent5>
        <a:srgbClr val="FFFFFF"/>
      </a:accent5>
      <a:accent6>
        <a:srgbClr val="DF1A15"/>
      </a:accent6>
      <a:hlink>
        <a:srgbClr val="0563C1"/>
      </a:hlink>
      <a:folHlink>
        <a:srgbClr val="B7DAFD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_Vorlage_de.potx" id="{70393DFA-C059-4A42-A3D4-5CFC6944E93E}" vid="{9384C1EB-59A7-4FFD-8491-791A2B0421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PPT_Vorlage_de</Template>
  <TotalTime>0</TotalTime>
  <Words>2108</Words>
  <Application>Microsoft Office PowerPoint</Application>
  <PresentationFormat>Bildschirmpräsentation (4:3)</PresentationFormat>
  <Paragraphs>414</Paragraphs>
  <Slides>43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43</vt:i4>
      </vt:variant>
    </vt:vector>
  </HeadingPairs>
  <TitlesOfParts>
    <vt:vector size="49" baseType="lpstr">
      <vt:lpstr>Arial</vt:lpstr>
      <vt:lpstr>Calibri</vt:lpstr>
      <vt:lpstr>Calibri Light</vt:lpstr>
      <vt:lpstr>Courier New</vt:lpstr>
      <vt:lpstr>Wingdings</vt:lpstr>
      <vt:lpstr>Larissa</vt:lpstr>
      <vt:lpstr>Modul 2 Modellierung und Kodierung von Geoinformationen</vt:lpstr>
      <vt:lpstr>Überblick</vt:lpstr>
      <vt:lpstr>(1) Motivation für Geodatenspezifikation </vt:lpstr>
      <vt:lpstr>(1) Geodatenspezifikation </vt:lpstr>
      <vt:lpstr>(1) ISO 19131 – Data product specifications</vt:lpstr>
      <vt:lpstr>(1) ISO 19131 – Data product specifications</vt:lpstr>
      <vt:lpstr>(1) Geodatenspezifikation – Beispiele</vt:lpstr>
      <vt:lpstr>Überblick</vt:lpstr>
      <vt:lpstr>(2) Konzeptionelle Schemasprache – UML</vt:lpstr>
      <vt:lpstr>(2) Unified Modeling Language – UML</vt:lpstr>
      <vt:lpstr>(2) UML – Beispiel</vt:lpstr>
      <vt:lpstr>(2) Modellierung von Geoinformationen mit UML</vt:lpstr>
      <vt:lpstr>Überblick</vt:lpstr>
      <vt:lpstr>(3) Einführung in Auszeichnungssprachen</vt:lpstr>
      <vt:lpstr>(3) Einführung in Auszeichnungssprachen</vt:lpstr>
      <vt:lpstr>(3) Markup Languages – Beispiele</vt:lpstr>
      <vt:lpstr>(3) Markup Languages – SGML</vt:lpstr>
      <vt:lpstr>(3) Markup Languages – HTML</vt:lpstr>
      <vt:lpstr>(3) Markup Languages – XML</vt:lpstr>
      <vt:lpstr>(3) eXtensible Markup Language – XML</vt:lpstr>
      <vt:lpstr>(3) XML – Aufbau</vt:lpstr>
      <vt:lpstr>(3) XML – Aufbau</vt:lpstr>
      <vt:lpstr>(3) XML – Aufbau</vt:lpstr>
      <vt:lpstr>(3) XML – Beispiel</vt:lpstr>
      <vt:lpstr>(3) XML – Grundsätze</vt:lpstr>
      <vt:lpstr>(3) XML – Grundsätze</vt:lpstr>
      <vt:lpstr>(3) XML – Struktur</vt:lpstr>
      <vt:lpstr>(3) XML – Beispiel XSD</vt:lpstr>
      <vt:lpstr>(3) XML – Form (Darstellung)</vt:lpstr>
      <vt:lpstr>(3) XML – Beispiel CSS</vt:lpstr>
      <vt:lpstr>(3) XML – Beispiel CSS</vt:lpstr>
      <vt:lpstr>(3) XML – Übersicht</vt:lpstr>
      <vt:lpstr>Überblick</vt:lpstr>
      <vt:lpstr>(4) XML-Anwendungen für GIS</vt:lpstr>
      <vt:lpstr>(4) XML-Anwendungen SVG</vt:lpstr>
      <vt:lpstr>(4) SVG – Scalable Vector Graphics</vt:lpstr>
      <vt:lpstr>(4) SVG – Beispiel</vt:lpstr>
      <vt:lpstr>(4) XML-Anwendungen GML</vt:lpstr>
      <vt:lpstr>(4) GML – Geography Markup Language</vt:lpstr>
      <vt:lpstr>(4) GML – Geography Markup Language</vt:lpstr>
      <vt:lpstr>(4) XML-Anwendungen NAS</vt:lpstr>
      <vt:lpstr>(4) XML - Zusammenfassung</vt:lpstr>
      <vt:lpstr>Vielen Dank für Ihre Aufmerksamkeit!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 1 Einführung in die Standardisierung</dc:title>
  <dc:creator>GI1 (Brühl)</dc:creator>
  <cp:lastModifiedBy>GI1 (Brühl)</cp:lastModifiedBy>
  <cp:revision>74</cp:revision>
  <dcterms:created xsi:type="dcterms:W3CDTF">2017-04-20T08:26:20Z</dcterms:created>
  <dcterms:modified xsi:type="dcterms:W3CDTF">2017-04-21T14:02:06Z</dcterms:modified>
</cp:coreProperties>
</file>