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4" r:id="rId18"/>
    <p:sldId id="276" r:id="rId19"/>
    <p:sldId id="277" r:id="rId20"/>
    <p:sldId id="278" r:id="rId21"/>
    <p:sldId id="279" r:id="rId22"/>
    <p:sldId id="280" r:id="rId23"/>
    <p:sldId id="283" r:id="rId24"/>
    <p:sldId id="281" r:id="rId25"/>
    <p:sldId id="282" r:id="rId26"/>
    <p:sldId id="284" r:id="rId27"/>
    <p:sldId id="285" r:id="rId28"/>
    <p:sldId id="259" r:id="rId29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33"/>
    <a:srgbClr val="007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6" autoAdjust="0"/>
    <p:restoredTop sz="96799" autoAdjust="0"/>
  </p:normalViewPr>
  <p:slideViewPr>
    <p:cSldViewPr snapToGrid="0" showGuides="1">
      <p:cViewPr varScale="1">
        <p:scale>
          <a:sx n="129" d="100"/>
          <a:sy n="129" d="100"/>
        </p:scale>
        <p:origin x="83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6" y="246063"/>
            <a:ext cx="2454518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3600" y="2304000"/>
            <a:ext cx="5122800" cy="969552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eaLnBrk="1" hangingPunct="1">
              <a:lnSpc>
                <a:spcPts val="3600"/>
              </a:lnSpc>
              <a:spcBef>
                <a:spcPct val="0"/>
              </a:spcBef>
              <a:buFontTx/>
              <a:buNone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3600" y="3357118"/>
            <a:ext cx="5122800" cy="8480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2360613"/>
            <a:ext cx="160338" cy="4497387"/>
          </a:xfrm>
          <a:prstGeom prst="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8658225" y="-19050"/>
            <a:ext cx="485775" cy="1293813"/>
          </a:xfrm>
          <a:prstGeom prst="rect">
            <a:avLst/>
          </a:prstGeom>
          <a:solidFill>
            <a:srgbClr val="00704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291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638000"/>
            <a:ext cx="8154000" cy="423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Clr>
                <a:srgbClr val="007040"/>
              </a:buClr>
              <a:buFontTx/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Clr>
                <a:schemeClr val="accent2"/>
              </a:buClr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7178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918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04000" y="1638000"/>
            <a:ext cx="8154000" cy="4237200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lnSpc>
                <a:spcPct val="100000"/>
              </a:lnSpc>
              <a:buClr>
                <a:srgbClr val="007040"/>
              </a:buClr>
              <a:buFont typeface="Wingdings" panose="05000000000000000000" pitchFamily="2" charset="2"/>
              <a:buChar char="§"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100000"/>
              </a:lnSpc>
              <a:buClr>
                <a:srgbClr val="FFD833"/>
              </a:buClr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lnSpc>
                <a:spcPct val="100000"/>
              </a:lnSpc>
              <a:buClr>
                <a:srgbClr val="007040"/>
              </a:buClr>
              <a:buFont typeface="Arial" panose="020B0604020202020204" pitchFamily="34" charset="0"/>
              <a:buChar char="−"/>
              <a:defRPr sz="1800" baseline="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7817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10"/>
          </p:nvPr>
        </p:nvSpPr>
        <p:spPr>
          <a:xfrm>
            <a:off x="504000" y="1638000"/>
            <a:ext cx="8172450" cy="4237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Tabelle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92678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04000" y="1681163"/>
            <a:ext cx="3868340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504000" y="2520000"/>
            <a:ext cx="3868340" cy="332879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7040"/>
              </a:buClr>
              <a:buFont typeface="Wingdings" panose="05000000000000000000" pitchFamily="2" charset="2"/>
              <a:buChar char="§"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007040"/>
              </a:buClr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7040"/>
              </a:buClr>
              <a:buFont typeface="Arial" panose="020B0604020202020204" pitchFamily="34" charset="0"/>
              <a:buChar char="−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Clr>
                <a:schemeClr val="accent2"/>
              </a:buCl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68340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0"/>
          </p:nvPr>
        </p:nvSpPr>
        <p:spPr>
          <a:xfrm>
            <a:off x="4629150" y="2520000"/>
            <a:ext cx="3868340" cy="332879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7040"/>
              </a:buClr>
              <a:buFont typeface="Wingdings" panose="05000000000000000000" pitchFamily="2" charset="2"/>
              <a:buChar char="§"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007040"/>
              </a:buClr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7040"/>
              </a:buClr>
              <a:buFont typeface="Arial" panose="020B0604020202020204" pitchFamily="34" charset="0"/>
              <a:buChar char="−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Clr>
                <a:schemeClr val="accent2"/>
              </a:buCl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68852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23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2360613"/>
            <a:ext cx="160338" cy="4497387"/>
          </a:xfrm>
          <a:prstGeom prst="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" name="Rechteck 7"/>
          <p:cNvSpPr/>
          <p:nvPr userDrawn="1"/>
        </p:nvSpPr>
        <p:spPr>
          <a:xfrm>
            <a:off x="8658225" y="-19050"/>
            <a:ext cx="485775" cy="1293813"/>
          </a:xfrm>
          <a:prstGeom prst="rect">
            <a:avLst/>
          </a:prstGeom>
          <a:solidFill>
            <a:srgbClr val="00704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437" y="5942013"/>
            <a:ext cx="1598504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Gerader Verbinder 9"/>
          <p:cNvCxnSpPr/>
          <p:nvPr userDrawn="1"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ußzeilenplatzhalter 16"/>
          <p:cNvSpPr txBox="1">
            <a:spLocks/>
          </p:cNvSpPr>
          <p:nvPr userDrawn="1"/>
        </p:nvSpPr>
        <p:spPr>
          <a:xfrm>
            <a:off x="4572000" y="6369050"/>
            <a:ext cx="4103688" cy="365125"/>
          </a:xfrm>
          <a:prstGeom prst="rect">
            <a:avLst/>
          </a:prstGeom>
        </p:spPr>
        <p:txBody>
          <a:bodyPr lIns="0" tIns="0" rIns="0"/>
          <a:lstStyle>
            <a:defPPr>
              <a:defRPr lang="de-DE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Modul 1b– Standardisierung – Übungen</a:t>
            </a:r>
            <a:r>
              <a:rPr lang="de-DE" baseline="0" dirty="0" smtClean="0"/>
              <a:t> </a:t>
            </a:r>
            <a:r>
              <a:rPr lang="he-IL" dirty="0" smtClean="0">
                <a:cs typeface="+mn-cs"/>
              </a:rPr>
              <a:t>׀</a:t>
            </a:r>
            <a:r>
              <a:rPr lang="de-DE" dirty="0" smtClean="0">
                <a:cs typeface="+mn-cs"/>
              </a:rPr>
              <a:t> </a:t>
            </a:r>
            <a:fld id="{B031E05E-5DBC-4F47-A1F1-F8DEAAE8416C}" type="datetime1">
              <a:rPr lang="de-DE" smtClean="0"/>
              <a:pPr>
                <a:defRPr/>
              </a:pPr>
              <a:t>21.04.2017</a:t>
            </a:fld>
            <a:r>
              <a:rPr lang="de-DE" dirty="0" smtClean="0"/>
              <a:t> </a:t>
            </a:r>
            <a:r>
              <a:rPr lang="he-IL" dirty="0" smtClean="0">
                <a:cs typeface="+mn-cs"/>
              </a:rPr>
              <a:t>׀</a:t>
            </a:r>
            <a:r>
              <a:rPr lang="de-DE" dirty="0" smtClean="0"/>
              <a:t> Seite </a:t>
            </a:r>
            <a:fld id="{128D9E29-8BBB-4709-A69C-27BFDF80AE50}" type="slidenum">
              <a:rPr lang="de-DE" smtClean="0"/>
              <a:pPr>
                <a:defRPr/>
              </a:pPr>
              <a:t>‹Nr.›</a:t>
            </a:fld>
            <a:endParaRPr lang="de-DE" dirty="0" smtClean="0"/>
          </a:p>
          <a:p>
            <a:pPr>
              <a:defRPr/>
            </a:pP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22" r:id="rId3"/>
    <p:sldLayoutId id="2147483923" r:id="rId4"/>
    <p:sldLayoutId id="2147483921" r:id="rId5"/>
    <p:sldLayoutId id="2147483924" r:id="rId6"/>
    <p:sldLayoutId id="2147483925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opengeospatial.org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inspire.ec.europa.eu/data-specifications/289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adv-online.de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Marcus.Bruehl@bkg.bund.d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so.org/committee/54904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ctrTitle"/>
          </p:nvPr>
        </p:nvSpPr>
        <p:spPr>
          <a:xfrm>
            <a:off x="993775" y="2155902"/>
            <a:ext cx="7272996" cy="163663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altLang="de-DE" sz="3600" dirty="0"/>
              <a:t>Modul </a:t>
            </a:r>
            <a:r>
              <a:rPr lang="de-DE" altLang="de-DE" sz="3600" dirty="0" smtClean="0"/>
              <a:t>1b / 2b</a:t>
            </a:r>
            <a:br>
              <a:rPr lang="de-DE" altLang="de-DE" sz="3600" dirty="0" smtClean="0"/>
            </a:br>
            <a:r>
              <a:rPr lang="de-DE" altLang="de-DE" sz="3600" dirty="0" smtClean="0"/>
              <a:t>Standardisierung im Geoinformations-wesen – Zusatzmaterial und Übungen</a:t>
            </a:r>
            <a:endParaRPr lang="de-DE" sz="3300" dirty="0" smtClean="0"/>
          </a:p>
        </p:txBody>
      </p:sp>
      <p:sp>
        <p:nvSpPr>
          <p:cNvPr id="8195" name="Untertitel 2"/>
          <p:cNvSpPr>
            <a:spLocks noGrp="1"/>
          </p:cNvSpPr>
          <p:nvPr>
            <p:ph type="subTitle" idx="1"/>
          </p:nvPr>
        </p:nvSpPr>
        <p:spPr>
          <a:xfrm>
            <a:off x="993775" y="4008438"/>
            <a:ext cx="5122863" cy="1113689"/>
          </a:xfrm>
        </p:spPr>
        <p:txBody>
          <a:bodyPr lIns="0" tIns="0" rIns="0" bIns="0"/>
          <a:lstStyle/>
          <a:p>
            <a:r>
              <a:rPr lang="de-DE" altLang="de-DE" sz="2000" dirty="0"/>
              <a:t>Marcus Brühl</a:t>
            </a:r>
          </a:p>
          <a:p>
            <a:pPr>
              <a:lnSpc>
                <a:spcPct val="100000"/>
              </a:lnSpc>
            </a:pPr>
            <a:r>
              <a:rPr lang="de-DE" altLang="de-DE" sz="2000" dirty="0"/>
              <a:t>Bundesamt für Kartographie und Geodäsie</a:t>
            </a:r>
          </a:p>
          <a:p>
            <a:r>
              <a:rPr lang="de-DE" altLang="de-DE" sz="2000" dirty="0"/>
              <a:t>Rotenburg, 24</a:t>
            </a:r>
            <a:r>
              <a:rPr lang="de-DE" altLang="de-DE" sz="2000" dirty="0" smtClean="0"/>
              <a:t>./25. </a:t>
            </a:r>
            <a:r>
              <a:rPr lang="de-DE" altLang="de-DE" sz="2000" dirty="0"/>
              <a:t>April </a:t>
            </a:r>
            <a:r>
              <a:rPr lang="de-DE" altLang="de-DE" sz="2000" dirty="0" smtClean="0"/>
              <a:t>2017</a:t>
            </a:r>
            <a:endParaRPr lang="en-US" sz="2000" dirty="0" smtClean="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19136 – </a:t>
            </a:r>
            <a:r>
              <a:rPr lang="en-US" altLang="de-DE" sz="1800" b="1" dirty="0"/>
              <a:t>Geography Markup Language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Weiterführung von ISO 19118 (Encoding)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19137 – </a:t>
            </a:r>
            <a:r>
              <a:rPr lang="en-US" sz="1800" b="1" dirty="0"/>
              <a:t>Core profile of the spatial schema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Minimalanforderungen bzgl. von ISO 19107 (</a:t>
            </a:r>
            <a:r>
              <a:rPr lang="de-DE" sz="1800" dirty="0" err="1"/>
              <a:t>Spatial</a:t>
            </a:r>
            <a:r>
              <a:rPr lang="de-DE" sz="1800" dirty="0"/>
              <a:t> </a:t>
            </a:r>
            <a:r>
              <a:rPr lang="de-DE" sz="1800" dirty="0" err="1"/>
              <a:t>schema</a:t>
            </a:r>
            <a:r>
              <a:rPr lang="de-DE" sz="1800" dirty="0"/>
              <a:t>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19139 – </a:t>
            </a:r>
            <a:r>
              <a:rPr lang="de-DE" altLang="de-DE" sz="1800" b="1" dirty="0" err="1"/>
              <a:t>Metadata</a:t>
            </a:r>
            <a:r>
              <a:rPr lang="de-DE" altLang="de-DE" sz="1800" b="1" dirty="0"/>
              <a:t> – XML </a:t>
            </a:r>
            <a:r>
              <a:rPr lang="de-DE" altLang="de-DE" sz="1800" b="1" dirty="0" err="1"/>
              <a:t>schema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implementation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Implementierung von ISO 19115 (</a:t>
            </a:r>
            <a:r>
              <a:rPr lang="de-DE" sz="1800" dirty="0" err="1"/>
              <a:t>Metadata</a:t>
            </a:r>
            <a:r>
              <a:rPr lang="de-DE" sz="1800" dirty="0"/>
              <a:t>) in XML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19142 – </a:t>
            </a:r>
            <a:r>
              <a:rPr lang="de-DE" altLang="de-DE" sz="1800" b="1" dirty="0"/>
              <a:t>Web Feature Service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/>
              <a:t>Web Feature Server (WFS)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 err="1">
                <a:sym typeface="Wingdings" panose="05000000000000000000" pitchFamily="2" charset="2"/>
              </a:rPr>
              <a:t>Modul</a:t>
            </a:r>
            <a:r>
              <a:rPr lang="en-US" sz="1800" dirty="0">
                <a:sym typeface="Wingdings" panose="05000000000000000000" pitchFamily="2" charset="2"/>
              </a:rPr>
              <a:t> 4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19143 – </a:t>
            </a:r>
            <a:r>
              <a:rPr lang="de-DE" altLang="de-DE" sz="1800" b="1" dirty="0"/>
              <a:t>Filter </a:t>
            </a:r>
            <a:r>
              <a:rPr lang="de-DE" altLang="de-DE" sz="1800" b="1" dirty="0" err="1"/>
              <a:t>encoding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Festlegungen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</a:t>
            </a:r>
            <a:r>
              <a:rPr lang="en-US" sz="1800" dirty="0" err="1"/>
              <a:t>Selektionen</a:t>
            </a:r>
            <a:r>
              <a:rPr lang="en-US" sz="1800" dirty="0"/>
              <a:t> und </a:t>
            </a:r>
            <a:r>
              <a:rPr lang="en-US" sz="1800" dirty="0" err="1"/>
              <a:t>Sortierungen</a:t>
            </a:r>
            <a:r>
              <a:rPr lang="en-US" sz="1800" dirty="0"/>
              <a:t>; XML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19152 – </a:t>
            </a:r>
            <a:r>
              <a:rPr lang="en-US" altLang="de-DE" sz="1800" b="1" dirty="0"/>
              <a:t>Land Administration Domain Model (LADM)</a:t>
            </a:r>
            <a:endParaRPr lang="de-DE" sz="1800" b="1" dirty="0"/>
          </a:p>
          <a:p>
            <a:pPr marL="0" indent="0">
              <a:spcBef>
                <a:spcPts val="600"/>
              </a:spcBef>
              <a:buNone/>
              <a:defRPr/>
            </a:pPr>
            <a:endParaRPr lang="de-DE" sz="18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18638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19157 – </a:t>
            </a:r>
            <a:r>
              <a:rPr lang="de-DE" altLang="de-DE" sz="1800" b="1" dirty="0"/>
              <a:t>Data </a:t>
            </a:r>
            <a:r>
              <a:rPr lang="de-DE" altLang="de-DE" sz="1800" b="1" dirty="0" err="1"/>
              <a:t>quality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Prinzipien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err="1"/>
              <a:t>Beschreibung</a:t>
            </a:r>
            <a:r>
              <a:rPr lang="en-US" sz="1800" dirty="0"/>
              <a:t> von </a:t>
            </a:r>
            <a:r>
              <a:rPr lang="en-US" sz="1800" dirty="0" err="1"/>
              <a:t>Qualität</a:t>
            </a:r>
            <a:r>
              <a:rPr lang="en-US" sz="1800" dirty="0"/>
              <a:t> von </a:t>
            </a:r>
            <a:r>
              <a:rPr lang="en-US" sz="1800" dirty="0" err="1"/>
              <a:t>Geodaten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19158 – </a:t>
            </a:r>
            <a:r>
              <a:rPr lang="en-US" altLang="de-DE" sz="1800" b="1" dirty="0"/>
              <a:t>Quality assurance of data supply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Rahmenwerk zur Qualitätssicherung bei der Bereitstellung von </a:t>
            </a:r>
            <a:r>
              <a:rPr lang="de-DE" sz="1800" dirty="0" err="1"/>
              <a:t>Geodaten</a:t>
            </a:r>
            <a:r>
              <a:rPr lang="de-DE" sz="1800" dirty="0"/>
              <a:t> (Weiterführung von ISO 19157 – </a:t>
            </a:r>
            <a:r>
              <a:rPr lang="de-DE" altLang="de-DE" sz="1800" dirty="0"/>
              <a:t>Data </a:t>
            </a:r>
            <a:r>
              <a:rPr lang="de-DE" altLang="de-DE" sz="1800" dirty="0" err="1"/>
              <a:t>quality</a:t>
            </a:r>
            <a:r>
              <a:rPr lang="de-DE" sz="1800" dirty="0"/>
              <a:t>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19160 – </a:t>
            </a:r>
            <a:r>
              <a:rPr lang="en-US" altLang="de-DE" sz="1800" b="1" dirty="0"/>
              <a:t>Addressing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Modellierung von Adressdaten</a:t>
            </a:r>
          </a:p>
          <a:p>
            <a:pPr marL="0" indent="0">
              <a:spcBef>
                <a:spcPts val="600"/>
              </a:spcBef>
              <a:buNone/>
              <a:defRPr/>
            </a:pPr>
            <a:endParaRPr lang="de-DE" sz="18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381223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504000" y="5300546"/>
            <a:ext cx="8154000" cy="574654"/>
          </a:xfrm>
        </p:spPr>
        <p:txBody>
          <a:bodyPr/>
          <a:lstStyle/>
          <a:p>
            <a:r>
              <a:rPr lang="de-DE" altLang="de-DE" sz="2400" dirty="0" smtClean="0">
                <a:hlinkClick r:id="rId2"/>
              </a:rPr>
              <a:t>www.opengeospatial.org</a:t>
            </a:r>
            <a:endParaRPr lang="de-DE" alt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(2) OGC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4914" t="11252" r="6145" b="3636"/>
          <a:stretch/>
        </p:blipFill>
        <p:spPr>
          <a:xfrm>
            <a:off x="1680118" y="1248937"/>
            <a:ext cx="6237248" cy="384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8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504000" y="1638000"/>
            <a:ext cx="8535922" cy="4237200"/>
          </a:xfrm>
        </p:spPr>
        <p:txBody>
          <a:bodyPr/>
          <a:lstStyle/>
          <a:p>
            <a:r>
              <a:rPr lang="de-DE" altLang="de-DE" dirty="0"/>
              <a:t>Gemeinsame Entwicklung von Standards von ISO und OGC, z.B.:</a:t>
            </a:r>
          </a:p>
          <a:p>
            <a:pPr lvl="1"/>
            <a:r>
              <a:rPr lang="de-DE" altLang="de-DE" dirty="0"/>
              <a:t>Filter Encoding </a:t>
            </a:r>
            <a:r>
              <a:rPr lang="de-DE" altLang="de-DE" dirty="0">
                <a:sym typeface="Wingdings" panose="05000000000000000000" pitchFamily="2" charset="2"/>
              </a:rPr>
              <a:t> ISO </a:t>
            </a:r>
            <a:r>
              <a:rPr lang="de-DE" altLang="de-DE" dirty="0" smtClean="0">
                <a:sym typeface="Wingdings" panose="05000000000000000000" pitchFamily="2" charset="2"/>
              </a:rPr>
              <a:t>19143 (</a:t>
            </a:r>
            <a:r>
              <a:rPr lang="en-US" dirty="0" err="1" smtClean="0"/>
              <a:t>Festlegungen</a:t>
            </a:r>
            <a:r>
              <a:rPr lang="en-US" dirty="0" smtClean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Selektionen</a:t>
            </a:r>
            <a:r>
              <a:rPr lang="en-US" dirty="0"/>
              <a:t> und </a:t>
            </a:r>
            <a:r>
              <a:rPr lang="en-US" dirty="0" err="1"/>
              <a:t>Sortierungen</a:t>
            </a:r>
            <a:r>
              <a:rPr lang="en-US" dirty="0"/>
              <a:t>; </a:t>
            </a:r>
            <a:r>
              <a:rPr lang="en-US" dirty="0" smtClean="0"/>
              <a:t>XML)</a:t>
            </a:r>
            <a:endParaRPr lang="de-DE" altLang="de-DE" dirty="0"/>
          </a:p>
          <a:p>
            <a:r>
              <a:rPr lang="de-DE" altLang="de-DE" dirty="0"/>
              <a:t>Übernahme der OGC-Standards durch ISO, z.B.:</a:t>
            </a:r>
          </a:p>
          <a:p>
            <a:pPr lvl="1"/>
            <a:r>
              <a:rPr lang="de-DE" altLang="de-DE" dirty="0" err="1"/>
              <a:t>Geography</a:t>
            </a:r>
            <a:r>
              <a:rPr lang="de-DE" altLang="de-DE" dirty="0"/>
              <a:t> Markup Language (GML) </a:t>
            </a:r>
            <a:r>
              <a:rPr lang="de-DE" altLang="de-DE" dirty="0">
                <a:sym typeface="Wingdings" panose="05000000000000000000" pitchFamily="2" charset="2"/>
              </a:rPr>
              <a:t> ISO 19136</a:t>
            </a:r>
            <a:endParaRPr lang="de-DE" altLang="de-DE" dirty="0"/>
          </a:p>
          <a:p>
            <a:pPr lvl="1"/>
            <a:r>
              <a:rPr lang="de-DE" altLang="de-DE" dirty="0"/>
              <a:t>Web Feature Service (WFS) </a:t>
            </a:r>
            <a:r>
              <a:rPr lang="de-DE" altLang="de-DE" dirty="0">
                <a:sym typeface="Wingdings" panose="05000000000000000000" pitchFamily="2" charset="2"/>
              </a:rPr>
              <a:t> ISO 19142</a:t>
            </a:r>
          </a:p>
          <a:p>
            <a:r>
              <a:rPr lang="de-DE" altLang="de-DE" dirty="0"/>
              <a:t>Übernahme oder Adaption der ISO-Standards durch OGC, z.B.:</a:t>
            </a:r>
          </a:p>
          <a:p>
            <a:pPr lvl="1"/>
            <a:r>
              <a:rPr lang="de-DE" altLang="de-DE" dirty="0"/>
              <a:t>Simple Feature Access </a:t>
            </a:r>
            <a:r>
              <a:rPr lang="de-DE" altLang="de-DE" dirty="0">
                <a:sym typeface="Wingdings" panose="05000000000000000000" pitchFamily="2" charset="2"/>
              </a:rPr>
              <a:t> ISO 19107 / </a:t>
            </a:r>
            <a:r>
              <a:rPr lang="de-DE" altLang="de-DE" dirty="0" smtClean="0">
                <a:sym typeface="Wingdings" panose="05000000000000000000" pitchFamily="2" charset="2"/>
              </a:rPr>
              <a:t>19125</a:t>
            </a:r>
          </a:p>
          <a:p>
            <a:pPr lvl="1"/>
            <a:endParaRPr lang="de-DE" altLang="de-DE" dirty="0">
              <a:sym typeface="Wingdings" panose="05000000000000000000" pitchFamily="2" charset="2"/>
            </a:endParaRPr>
          </a:p>
          <a:p>
            <a:r>
              <a:rPr lang="de-DE" altLang="de-DE" dirty="0" smtClean="0">
                <a:sym typeface="Wingdings" panose="05000000000000000000" pitchFamily="2" charset="2"/>
              </a:rPr>
              <a:t>Wie kann man kostenlos ISO 19143 erhalten?</a:t>
            </a:r>
            <a:endParaRPr lang="de-DE" altLang="de-DE" dirty="0">
              <a:sym typeface="Wingdings" panose="05000000000000000000" pitchFamily="2" charset="2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(2) OGC</a:t>
            </a:r>
          </a:p>
        </p:txBody>
      </p:sp>
    </p:spTree>
    <p:extLst>
      <p:ext uri="{BB962C8B-B14F-4D97-AF65-F5344CB8AC3E}">
        <p14:creationId xmlns:p14="http://schemas.microsoft.com/office/powerpoint/2010/main" val="185131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INSPIRE </a:t>
            </a:r>
            <a:r>
              <a:rPr lang="de-DE" altLang="de-DE" dirty="0">
                <a:solidFill>
                  <a:srgbClr val="000002"/>
                </a:solidFill>
              </a:rPr>
              <a:t>Spezifikation zur Harmonisierung von </a:t>
            </a:r>
            <a:r>
              <a:rPr lang="de-DE" altLang="de-DE" dirty="0" err="1">
                <a:solidFill>
                  <a:srgbClr val="000002"/>
                </a:solidFill>
              </a:rPr>
              <a:t>Geodaten</a:t>
            </a:r>
            <a:r>
              <a:rPr lang="de-DE" altLang="de-DE" dirty="0">
                <a:solidFill>
                  <a:srgbClr val="000002"/>
                </a:solidFill>
              </a:rPr>
              <a:t>:</a:t>
            </a:r>
          </a:p>
          <a:p>
            <a:pPr lvl="1"/>
            <a:r>
              <a:rPr kumimoji="1" lang="de-DE" altLang="de-DE" dirty="0">
                <a:solidFill>
                  <a:srgbClr val="080808"/>
                </a:solidFill>
              </a:rPr>
              <a:t>34 Themenfelder </a:t>
            </a:r>
            <a:r>
              <a:rPr kumimoji="1" lang="de-DE" altLang="de-DE" dirty="0">
                <a:solidFill>
                  <a:srgbClr val="080808"/>
                </a:solidFill>
                <a:sym typeface="Wingdings" panose="05000000000000000000" pitchFamily="2" charset="2"/>
              </a:rPr>
              <a:t> 34 </a:t>
            </a:r>
            <a:r>
              <a:rPr lang="en-US" altLang="de-DE" dirty="0" err="1"/>
              <a:t>Produktspezifikation</a:t>
            </a:r>
            <a:r>
              <a:rPr lang="en-US" altLang="de-DE" dirty="0"/>
              <a:t>: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Entsprechend ISO 19131 – Data </a:t>
            </a:r>
            <a:r>
              <a:rPr kumimoji="1" lang="de-DE" altLang="de-DE" dirty="0" err="1">
                <a:solidFill>
                  <a:srgbClr val="080808"/>
                </a:solidFill>
              </a:rPr>
              <a:t>Product</a:t>
            </a:r>
            <a:r>
              <a:rPr kumimoji="1" lang="de-DE" altLang="de-DE" dirty="0">
                <a:solidFill>
                  <a:srgbClr val="080808"/>
                </a:solidFill>
              </a:rPr>
              <a:t> </a:t>
            </a:r>
            <a:r>
              <a:rPr kumimoji="1" lang="de-DE" altLang="de-DE" dirty="0" err="1">
                <a:solidFill>
                  <a:srgbClr val="080808"/>
                </a:solidFill>
              </a:rPr>
              <a:t>Specifications</a:t>
            </a:r>
            <a:endParaRPr kumimoji="1" lang="de-DE" altLang="de-DE" dirty="0">
              <a:solidFill>
                <a:srgbClr val="080808"/>
              </a:solidFill>
            </a:endParaRP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Von Expertengruppen entwickelt (Technical Working Groups)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Verbindlich für EU-Mitgliedsstaaten </a:t>
            </a:r>
            <a:r>
              <a:rPr kumimoji="1" lang="de-DE" altLang="de-DE" dirty="0">
                <a:solidFill>
                  <a:srgbClr val="080808"/>
                </a:solidFill>
                <a:sym typeface="Wingdings" panose="05000000000000000000" pitchFamily="2" charset="2"/>
              </a:rPr>
              <a:t> Prinzip des „kleinsten gemeinsamen Nenners“</a:t>
            </a:r>
            <a:endParaRPr kumimoji="1" lang="de-DE" altLang="de-DE" dirty="0">
              <a:solidFill>
                <a:srgbClr val="080808"/>
              </a:solidFill>
            </a:endParaRP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Methodik vom Thema und Zusammensetzung der Expertengruppe abhängig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Heterogene </a:t>
            </a:r>
            <a:r>
              <a:rPr lang="en-US" altLang="de-DE" dirty="0" err="1"/>
              <a:t>Produktspezifikationen</a:t>
            </a:r>
            <a:endParaRPr lang="en-US" altLang="de-DE" dirty="0"/>
          </a:p>
          <a:p>
            <a:pPr lvl="2"/>
            <a:r>
              <a:rPr kumimoji="1" lang="en-US" altLang="de-DE" dirty="0" err="1">
                <a:solidFill>
                  <a:srgbClr val="080808"/>
                </a:solidFill>
              </a:rPr>
              <a:t>Laufendhaltung</a:t>
            </a:r>
            <a:r>
              <a:rPr kumimoji="1" lang="en-US" altLang="de-DE" dirty="0">
                <a:solidFill>
                  <a:srgbClr val="080808"/>
                </a:solidFill>
              </a:rPr>
              <a:t> </a:t>
            </a:r>
            <a:r>
              <a:rPr kumimoji="1" lang="en-US" altLang="de-DE" dirty="0" err="1">
                <a:solidFill>
                  <a:srgbClr val="080808"/>
                </a:solidFill>
              </a:rPr>
              <a:t>schwierig</a:t>
            </a:r>
            <a:endParaRPr kumimoji="1" lang="de-DE" altLang="de-DE" dirty="0">
              <a:solidFill>
                <a:srgbClr val="080808"/>
              </a:solidFill>
            </a:endParaRPr>
          </a:p>
          <a:p>
            <a:pPr lvl="1"/>
            <a:r>
              <a:rPr kumimoji="1" lang="de-DE" altLang="de-DE" dirty="0" smtClean="0">
                <a:solidFill>
                  <a:srgbClr val="080808"/>
                </a:solidFill>
              </a:rPr>
              <a:t>INSPIRE-Umsetzung</a:t>
            </a:r>
            <a:r>
              <a:rPr kumimoji="1" lang="de-DE" altLang="de-DE" dirty="0">
                <a:solidFill>
                  <a:srgbClr val="080808"/>
                </a:solidFill>
              </a:rPr>
              <a:t>: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23.11.2017: Annex I (9 Themen)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21.10.2020: Annex II und III</a:t>
            </a:r>
            <a:endParaRPr lang="de-DE" altLang="de-DE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(3) INSPIRE</a:t>
            </a:r>
            <a:endParaRPr lang="de-DE" dirty="0"/>
          </a:p>
        </p:txBody>
      </p:sp>
      <p:pic>
        <p:nvPicPr>
          <p:cNvPr id="4" name="Grafik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1" t="11194" r="8806" b="11166"/>
          <a:stretch>
            <a:fillRect/>
          </a:stretch>
        </p:blipFill>
        <p:spPr bwMode="auto">
          <a:xfrm>
            <a:off x="6861949" y="160401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15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(3) INSPIRE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504000" y="5471532"/>
            <a:ext cx="8154000" cy="403668"/>
          </a:xfrm>
        </p:spPr>
        <p:txBody>
          <a:bodyPr/>
          <a:lstStyle/>
          <a:p>
            <a:r>
              <a:rPr lang="de-DE" dirty="0" smtClean="0">
                <a:hlinkClick r:id="rId2"/>
              </a:rPr>
              <a:t>inspire.ec.europa.eu/</a:t>
            </a:r>
            <a:r>
              <a:rPr lang="de-DE" dirty="0" err="1" smtClean="0">
                <a:hlinkClick r:id="rId2"/>
              </a:rPr>
              <a:t>data-specifications</a:t>
            </a:r>
            <a:r>
              <a:rPr lang="de-DE" dirty="0" smtClean="0">
                <a:hlinkClick r:id="rId2"/>
              </a:rPr>
              <a:t>/2892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6" name="Picture 6" descr="abb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27" y="1040780"/>
            <a:ext cx="7975960" cy="435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1" t="11194" r="8806" b="11166"/>
          <a:stretch>
            <a:fillRect/>
          </a:stretch>
        </p:blipFill>
        <p:spPr bwMode="auto">
          <a:xfrm>
            <a:off x="6950268" y="4092166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58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 smtClean="0">
                <a:solidFill>
                  <a:srgbClr val="000002"/>
                </a:solidFill>
              </a:rPr>
              <a:t>In welchem Anhang/Datenspezifikation ist vermutlich folgende Objektart beschrieben: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Bahnhof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Wald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Brücke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Stadt</a:t>
            </a:r>
          </a:p>
          <a:p>
            <a:r>
              <a:rPr lang="de-DE" altLang="de-DE" dirty="0" smtClean="0">
                <a:solidFill>
                  <a:srgbClr val="000002"/>
                </a:solidFill>
              </a:rPr>
              <a:t>INSPIRE-Datenspezifikation Elevation (Höhe):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Sind alle nach ISO 19131 verpflichtenden Teile enthalten?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Welcher optionale Teile ist nicht enthalten?</a:t>
            </a:r>
            <a:endParaRPr lang="de-DE" altLang="de-DE" dirty="0">
              <a:solidFill>
                <a:srgbClr val="000002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(3) INSPIRE</a:t>
            </a:r>
            <a:endParaRPr lang="de-DE" dirty="0"/>
          </a:p>
        </p:txBody>
      </p:sp>
      <p:pic>
        <p:nvPicPr>
          <p:cNvPr id="4" name="Grafik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1" t="11194" r="8806" b="11166"/>
          <a:stretch>
            <a:fillRect/>
          </a:stretch>
        </p:blipFill>
        <p:spPr bwMode="auto">
          <a:xfrm>
            <a:off x="6861949" y="160401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71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504000" y="5315414"/>
            <a:ext cx="8154000" cy="559785"/>
          </a:xfrm>
        </p:spPr>
        <p:txBody>
          <a:bodyPr/>
          <a:lstStyle/>
          <a:p>
            <a:r>
              <a:rPr lang="de-DE" altLang="de-DE" sz="2400" dirty="0" smtClean="0">
                <a:hlinkClick r:id="rId2"/>
              </a:rPr>
              <a:t>www.adv-online.de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(4) AAA-Modell </a:t>
            </a:r>
            <a:r>
              <a:rPr lang="de-DE" altLang="de-DE" dirty="0"/>
              <a:t>der </a:t>
            </a:r>
            <a:r>
              <a:rPr lang="de-DE" altLang="de-DE" dirty="0" err="1" smtClean="0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23803" t="8119" r="24865" b="51321"/>
          <a:stretch/>
        </p:blipFill>
        <p:spPr>
          <a:xfrm>
            <a:off x="504000" y="1408176"/>
            <a:ext cx="7904525" cy="377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0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/>
              <a:t>Grunddatenbestand:</a:t>
            </a:r>
          </a:p>
          <a:p>
            <a:pPr marL="838200" lvl="1" indent="-381000">
              <a:defRPr/>
            </a:pPr>
            <a:r>
              <a:rPr lang="de-DE" altLang="de-DE" dirty="0"/>
              <a:t>Daten der Vermessungsverwaltungen der Länder und des BKG</a:t>
            </a:r>
          </a:p>
          <a:p>
            <a:pPr marL="838200" lvl="1" indent="-381000">
              <a:defRPr/>
            </a:pPr>
            <a:r>
              <a:rPr lang="de-DE" altLang="de-DE" dirty="0"/>
              <a:t>Schließt Metadaten mit ein</a:t>
            </a:r>
          </a:p>
          <a:p>
            <a:pPr marL="838200" lvl="1" indent="-381000">
              <a:defRPr/>
            </a:pPr>
            <a:r>
              <a:rPr lang="de-DE" altLang="de-DE" dirty="0"/>
              <a:t>Spätere Erweiterung ist zu erwarten</a:t>
            </a:r>
          </a:p>
          <a:p>
            <a:pPr>
              <a:defRPr/>
            </a:pPr>
            <a:r>
              <a:rPr lang="de-DE" altLang="de-DE" dirty="0"/>
              <a:t>Kataloge (Objektarten- und </a:t>
            </a:r>
            <a:r>
              <a:rPr lang="de-DE" altLang="de-DE" dirty="0" err="1"/>
              <a:t>Signaturenkataloge</a:t>
            </a:r>
            <a:r>
              <a:rPr lang="de-DE" altLang="de-DE" dirty="0"/>
              <a:t>):</a:t>
            </a:r>
          </a:p>
          <a:p>
            <a:pPr marL="838200" lvl="1" indent="-381000">
              <a:defRPr/>
            </a:pPr>
            <a:r>
              <a:rPr lang="de-DE" altLang="de-DE" dirty="0"/>
              <a:t>Semantisch harmonisiert und automatisch generierbar</a:t>
            </a:r>
          </a:p>
          <a:p>
            <a:pPr marL="838200" lvl="1" indent="-381000">
              <a:defRPr/>
            </a:pPr>
            <a:r>
              <a:rPr lang="de-DE" altLang="de-DE" dirty="0"/>
              <a:t>Orientieren sich an den bisherigen Katalogen</a:t>
            </a:r>
          </a:p>
          <a:p>
            <a:pPr>
              <a:defRPr/>
            </a:pPr>
            <a:r>
              <a:rPr lang="de-DE" altLang="de-DE" dirty="0"/>
              <a:t>Zeitliche Änderungen der Datenbestände:</a:t>
            </a:r>
          </a:p>
          <a:p>
            <a:pPr lvl="1">
              <a:defRPr/>
            </a:pPr>
            <a:r>
              <a:rPr lang="de-DE" altLang="de-DE" dirty="0"/>
              <a:t>Versionskonzept und Historienverwaltung</a:t>
            </a:r>
          </a:p>
          <a:p>
            <a:pPr lvl="1">
              <a:defRPr/>
            </a:pPr>
            <a:r>
              <a:rPr lang="de-DE" altLang="de-DE" dirty="0"/>
              <a:t>Nutzerbezogene Bestandsdatenaktualisierung (NBA)</a:t>
            </a:r>
          </a:p>
          <a:p>
            <a:pPr>
              <a:defRPr/>
            </a:pPr>
            <a:r>
              <a:rPr lang="de-DE" altLang="de-DE" dirty="0"/>
              <a:t>Erweiterbarkeit durch Nutzerpakete (Fachdatenmodellierung)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(4) AAA-Modell der </a:t>
            </a:r>
            <a:r>
              <a:rPr lang="de-DE" altLang="de-DE" dirty="0" err="1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59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à"/>
            </a:pPr>
            <a:r>
              <a:rPr lang="de-DE" altLang="de-DE" dirty="0" smtClean="0">
                <a:sym typeface="Wingdings" panose="05000000000000000000" pitchFamily="2" charset="2"/>
              </a:rPr>
              <a:t>„Dokumentation zur Geoinformation des amtlichen Vermessungswesens“ (</a:t>
            </a:r>
            <a:r>
              <a:rPr lang="de-DE" altLang="de-DE" b="1" dirty="0" err="1" smtClean="0">
                <a:sym typeface="Wingdings" panose="05000000000000000000" pitchFamily="2" charset="2"/>
              </a:rPr>
              <a:t>GeoInfoDok</a:t>
            </a:r>
            <a:r>
              <a:rPr lang="de-DE" altLang="de-DE" dirty="0" smtClean="0">
                <a:sym typeface="Wingdings" panose="05000000000000000000" pitchFamily="2" charset="2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de-DE" altLang="de-DE" dirty="0" smtClean="0"/>
              <a:t>Stand</a:t>
            </a:r>
            <a:r>
              <a:rPr lang="de-DE" altLang="de-DE" dirty="0"/>
              <a:t>:</a:t>
            </a:r>
          </a:p>
          <a:p>
            <a:pPr lvl="1">
              <a:lnSpc>
                <a:spcPct val="90000"/>
              </a:lnSpc>
            </a:pPr>
            <a:r>
              <a:rPr lang="de-DE" altLang="de-DE" dirty="0" err="1"/>
              <a:t>GeoInfoDok</a:t>
            </a:r>
            <a:r>
              <a:rPr lang="de-DE" altLang="de-DE" dirty="0"/>
              <a:t> 6.0 – offizielle </a:t>
            </a:r>
            <a:r>
              <a:rPr lang="de-DE" altLang="de-DE" dirty="0" err="1"/>
              <a:t>AdV</a:t>
            </a:r>
            <a:r>
              <a:rPr lang="de-DE" altLang="de-DE" dirty="0"/>
              <a:t>-Referenzversion</a:t>
            </a:r>
          </a:p>
          <a:p>
            <a:pPr lvl="1">
              <a:lnSpc>
                <a:spcPct val="90000"/>
              </a:lnSpc>
            </a:pPr>
            <a:r>
              <a:rPr lang="de-DE" altLang="de-DE" dirty="0" err="1"/>
              <a:t>GeoInfoDok</a:t>
            </a:r>
            <a:r>
              <a:rPr lang="de-DE" altLang="de-DE" dirty="0"/>
              <a:t> 7.0 – Weiterentwicklung, aber noch nicht in Kraft getreten (bereits teilweise im BKG umgesetzt)</a:t>
            </a:r>
          </a:p>
          <a:p>
            <a:pPr>
              <a:lnSpc>
                <a:spcPct val="90000"/>
              </a:lnSpc>
            </a:pPr>
            <a:r>
              <a:rPr lang="de-DE" altLang="de-DE" dirty="0"/>
              <a:t>komplettes ISO-UML-Modell und ergänzende AAA-Pakete</a:t>
            </a:r>
          </a:p>
          <a:p>
            <a:pPr>
              <a:lnSpc>
                <a:spcPct val="90000"/>
              </a:lnSpc>
            </a:pPr>
            <a:r>
              <a:rPr lang="de-DE" altLang="de-DE" dirty="0" smtClean="0"/>
              <a:t>Entwicklung </a:t>
            </a:r>
            <a:r>
              <a:rPr lang="de-DE" altLang="de-DE" dirty="0"/>
              <a:t>einer Normbasierten Austauschschnittstelle (NAS)</a:t>
            </a:r>
          </a:p>
          <a:p>
            <a:pPr lvl="1">
              <a:lnSpc>
                <a:spcPct val="90000"/>
              </a:lnSpc>
            </a:pPr>
            <a:r>
              <a:rPr lang="de-DE" altLang="de-DE" dirty="0"/>
              <a:t>Nachfolger der EDBS</a:t>
            </a:r>
          </a:p>
          <a:p>
            <a:pPr lvl="1">
              <a:lnSpc>
                <a:spcPct val="90000"/>
              </a:lnSpc>
            </a:pPr>
            <a:r>
              <a:rPr lang="de-DE" altLang="de-DE" dirty="0"/>
              <a:t>ISO-Encoding + GML (OGC)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(4) AAA-Modell der </a:t>
            </a:r>
            <a:r>
              <a:rPr lang="de-DE" altLang="de-DE" dirty="0" err="1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087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Both"/>
            </a:pPr>
            <a:r>
              <a:rPr lang="de-DE" altLang="de-DE" dirty="0" smtClean="0"/>
              <a:t>ISO/TC 211</a:t>
            </a:r>
          </a:p>
          <a:p>
            <a:pPr marL="457200" indent="-457200">
              <a:buAutoNum type="arabicParenBoth"/>
            </a:pPr>
            <a:r>
              <a:rPr lang="de-DE" altLang="de-DE" dirty="0" smtClean="0"/>
              <a:t>OGC</a:t>
            </a:r>
          </a:p>
          <a:p>
            <a:pPr marL="457200" indent="-457200">
              <a:buAutoNum type="arabicParenBoth"/>
            </a:pPr>
            <a:r>
              <a:rPr lang="de-DE" altLang="de-DE" dirty="0" smtClean="0"/>
              <a:t>INSPIRE</a:t>
            </a:r>
          </a:p>
          <a:p>
            <a:pPr marL="457200" indent="-457200">
              <a:buAutoNum type="arabicParenBoth"/>
            </a:pPr>
            <a:r>
              <a:rPr lang="de-DE" altLang="de-DE" dirty="0" smtClean="0"/>
              <a:t>AAA-Modell der </a:t>
            </a:r>
            <a:r>
              <a:rPr lang="de-DE" altLang="de-DE" dirty="0" err="1" smtClean="0"/>
              <a:t>AdV</a:t>
            </a:r>
            <a:endParaRPr lang="de-DE" altLang="de-DE" dirty="0" smtClean="0"/>
          </a:p>
          <a:p>
            <a:pPr marL="457200" indent="-457200">
              <a:buAutoNum type="arabicParenBoth"/>
            </a:pPr>
            <a:r>
              <a:rPr lang="de-DE" altLang="de-DE" dirty="0" smtClean="0"/>
              <a:t>UML</a:t>
            </a:r>
            <a:endParaRPr lang="de-DE" alt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201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(4) AAA-Modell der </a:t>
            </a:r>
            <a:r>
              <a:rPr lang="de-DE" altLang="de-DE" dirty="0" err="1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81" t="21838" r="31679" b="6145"/>
          <a:stretch>
            <a:fillRect/>
          </a:stretch>
        </p:blipFill>
        <p:spPr bwMode="auto">
          <a:xfrm>
            <a:off x="1687551" y="1146851"/>
            <a:ext cx="6556317" cy="467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platzhalter 2"/>
          <p:cNvSpPr txBox="1">
            <a:spLocks/>
          </p:cNvSpPr>
          <p:nvPr/>
        </p:nvSpPr>
        <p:spPr bwMode="auto">
          <a:xfrm>
            <a:off x="704094" y="4800368"/>
            <a:ext cx="1966913" cy="1019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/>
              <a:t>AFIS-ALKIS-ATKIS-Referenzmodell</a:t>
            </a:r>
          </a:p>
        </p:txBody>
      </p:sp>
    </p:spTree>
    <p:extLst>
      <p:ext uri="{BB962C8B-B14F-4D97-AF65-F5344CB8AC3E}">
        <p14:creationId xmlns:p14="http://schemas.microsoft.com/office/powerpoint/2010/main" val="37165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dirty="0" smtClean="0"/>
              <a:t>Wo findet man das grundlegende Dokument des AAA-Modells in der Version 7?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Verwendet AAA den ISO 19131 </a:t>
            </a:r>
            <a:r>
              <a:rPr lang="de-DE" dirty="0"/>
              <a:t>– </a:t>
            </a:r>
            <a:r>
              <a:rPr lang="de-DE" altLang="de-DE" dirty="0"/>
              <a:t>Data </a:t>
            </a:r>
            <a:r>
              <a:rPr lang="de-DE" altLang="de-DE" dirty="0" err="1"/>
              <a:t>product</a:t>
            </a:r>
            <a:r>
              <a:rPr lang="de-DE" altLang="de-DE" dirty="0"/>
              <a:t> </a:t>
            </a:r>
            <a:r>
              <a:rPr lang="de-DE" altLang="de-DE" dirty="0" err="1" smtClean="0"/>
              <a:t>specifications</a:t>
            </a:r>
            <a:r>
              <a:rPr lang="de-DE" altLang="de-DE" dirty="0" smtClean="0"/>
              <a:t>?</a:t>
            </a:r>
          </a:p>
          <a:p>
            <a:pPr>
              <a:lnSpc>
                <a:spcPct val="90000"/>
              </a:lnSpc>
            </a:pPr>
            <a:r>
              <a:rPr lang="de-DE" altLang="de-DE" dirty="0" smtClean="0"/>
              <a:t>Welche Teile des ISO 19131 finden sich im Hauptdokument der </a:t>
            </a:r>
            <a:r>
              <a:rPr lang="de-DE" altLang="de-DE" dirty="0" err="1" smtClean="0"/>
              <a:t>GeoInfoDok</a:t>
            </a:r>
            <a:r>
              <a:rPr lang="de-DE" altLang="de-DE" dirty="0"/>
              <a:t>?</a:t>
            </a:r>
            <a:endParaRPr lang="de-DE" altLang="de-DE" dirty="0" smtClean="0"/>
          </a:p>
          <a:p>
            <a:pPr>
              <a:lnSpc>
                <a:spcPct val="90000"/>
              </a:lnSpc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(4) AAA-Modell der </a:t>
            </a:r>
            <a:r>
              <a:rPr lang="de-DE" altLang="de-DE" dirty="0" err="1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26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(5) UML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 bwMode="auto">
          <a:xfrm>
            <a:off x="6865938" y="3535363"/>
            <a:ext cx="2060575" cy="388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/>
              <a:t>ISO 19107:2003</a:t>
            </a:r>
          </a:p>
        </p:txBody>
      </p:sp>
      <p:pic>
        <p:nvPicPr>
          <p:cNvPr id="5" name="Grafik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9" t="10583" r="26462" b="4250"/>
          <a:stretch>
            <a:fillRect/>
          </a:stretch>
        </p:blipFill>
        <p:spPr bwMode="auto">
          <a:xfrm>
            <a:off x="973640" y="0"/>
            <a:ext cx="6073775" cy="628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364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(5) UML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 bwMode="auto">
          <a:xfrm>
            <a:off x="161461" y="3650154"/>
            <a:ext cx="1670050" cy="1004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/>
              <a:t>ISO 19107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err="1"/>
              <a:t>Committee</a:t>
            </a:r>
            <a:r>
              <a:rPr lang="de-DE" altLang="de-DE" sz="2000" dirty="0"/>
              <a:t> </a:t>
            </a:r>
            <a:r>
              <a:rPr lang="de-DE" altLang="de-DE" sz="2000" dirty="0" err="1"/>
              <a:t>Draft</a:t>
            </a:r>
            <a:r>
              <a:rPr lang="de-DE" altLang="de-DE" sz="2000" dirty="0"/>
              <a:t> 2016</a:t>
            </a:r>
          </a:p>
        </p:txBody>
      </p:sp>
      <p:pic>
        <p:nvPicPr>
          <p:cNvPr id="5" name="Grafik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4" t="30305" r="24165" b="6792"/>
          <a:stretch>
            <a:fillRect/>
          </a:stretch>
        </p:blipFill>
        <p:spPr bwMode="auto">
          <a:xfrm>
            <a:off x="1793433" y="686016"/>
            <a:ext cx="7170737" cy="555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5583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(5) UML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4" t="15845" r="12459" b="4541"/>
          <a:stretch>
            <a:fillRect/>
          </a:stretch>
        </p:blipFill>
        <p:spPr bwMode="auto">
          <a:xfrm>
            <a:off x="1147569" y="945287"/>
            <a:ext cx="7870825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platzhalter 2"/>
          <p:cNvSpPr txBox="1">
            <a:spLocks/>
          </p:cNvSpPr>
          <p:nvPr/>
        </p:nvSpPr>
        <p:spPr bwMode="auto">
          <a:xfrm>
            <a:off x="5464098" y="107748"/>
            <a:ext cx="2816225" cy="749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/>
              <a:t>OGC-Standard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/>
              <a:t>Simple Feature Access </a:t>
            </a:r>
          </a:p>
        </p:txBody>
      </p:sp>
    </p:spTree>
    <p:extLst>
      <p:ext uri="{BB962C8B-B14F-4D97-AF65-F5344CB8AC3E}">
        <p14:creationId xmlns:p14="http://schemas.microsoft.com/office/powerpoint/2010/main" val="22771789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Wie heißen die </a:t>
            </a:r>
            <a:r>
              <a:rPr lang="en-US" dirty="0" err="1" smtClean="0"/>
              <a:t>geometrische</a:t>
            </a:r>
            <a:r>
              <a:rPr lang="en-US" dirty="0" smtClean="0"/>
              <a:t> </a:t>
            </a:r>
            <a:r>
              <a:rPr lang="en-US" dirty="0" err="1"/>
              <a:t>Primitiva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/>
              <a:t>Punkt</a:t>
            </a:r>
            <a:r>
              <a:rPr lang="en-US" dirty="0"/>
              <a:t>, </a:t>
            </a:r>
            <a:r>
              <a:rPr lang="en-US" dirty="0" err="1"/>
              <a:t>Linie</a:t>
            </a:r>
            <a:r>
              <a:rPr lang="en-US" dirty="0"/>
              <a:t>, </a:t>
            </a:r>
            <a:r>
              <a:rPr lang="en-US" dirty="0" err="1"/>
              <a:t>Fläche</a:t>
            </a:r>
            <a:r>
              <a:rPr lang="en-US" dirty="0" smtClean="0"/>
              <a:t>) in ISO- und OGC-Standard?</a:t>
            </a:r>
          </a:p>
          <a:p>
            <a:r>
              <a:rPr lang="de-DE" dirty="0" smtClean="0"/>
              <a:t>Welches </a:t>
            </a:r>
            <a:r>
              <a:rPr lang="en-US" dirty="0" err="1"/>
              <a:t>Primitiva</a:t>
            </a:r>
            <a:r>
              <a:rPr lang="en-US" dirty="0"/>
              <a:t> </a:t>
            </a:r>
            <a:r>
              <a:rPr lang="en-US" dirty="0" err="1" smtClean="0"/>
              <a:t>enthält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der ISO-Standard?</a:t>
            </a:r>
            <a:endParaRPr lang="de-DE" dirty="0" smtClean="0"/>
          </a:p>
          <a:p>
            <a:r>
              <a:rPr lang="de-DE" dirty="0" smtClean="0"/>
              <a:t>Was ist der Unterschied bei der Modellierung von Punkten und Linien/Flächen?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(5) UML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8095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(5) </a:t>
            </a:r>
            <a:r>
              <a:rPr lang="de-DE" dirty="0" smtClean="0"/>
              <a:t>UML</a:t>
            </a:r>
            <a:endParaRPr lang="de-DE" dirty="0"/>
          </a:p>
        </p:txBody>
      </p:sp>
      <p:sp>
        <p:nvSpPr>
          <p:cNvPr id="5" name="Textplatzhalter 2"/>
          <p:cNvSpPr txBox="1">
            <a:spLocks/>
          </p:cNvSpPr>
          <p:nvPr/>
        </p:nvSpPr>
        <p:spPr bwMode="auto">
          <a:xfrm>
            <a:off x="5559348" y="4904601"/>
            <a:ext cx="3443288" cy="749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de-DE" sz="2000" dirty="0"/>
              <a:t>INSPIRE Data Specification on Hydrography</a:t>
            </a:r>
            <a:endParaRPr lang="de-DE" altLang="de-DE" sz="2000" dirty="0"/>
          </a:p>
        </p:txBody>
      </p:sp>
      <p:pic>
        <p:nvPicPr>
          <p:cNvPr id="6" name="Grafik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0" t="24403" r="9607" b="38818"/>
          <a:stretch>
            <a:fillRect/>
          </a:stretch>
        </p:blipFill>
        <p:spPr bwMode="auto">
          <a:xfrm>
            <a:off x="990443" y="289738"/>
            <a:ext cx="7499351" cy="5716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6243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504000" y="5129560"/>
            <a:ext cx="8154000" cy="745639"/>
          </a:xfrm>
        </p:spPr>
        <p:txBody>
          <a:bodyPr/>
          <a:lstStyle/>
          <a:p>
            <a:r>
              <a:rPr lang="de-DE" dirty="0" smtClean="0"/>
              <a:t>Wie kann man einen Flughafen in einem GIS modellieren und mit UML darstellen?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(5) UML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990" y="1172736"/>
            <a:ext cx="6675864" cy="375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448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Inhaltsplatzhalter 1"/>
          <p:cNvSpPr>
            <a:spLocks noGrp="1"/>
          </p:cNvSpPr>
          <p:nvPr>
            <p:ph idx="1"/>
          </p:nvPr>
        </p:nvSpPr>
        <p:spPr>
          <a:xfrm>
            <a:off x="503238" y="1638300"/>
            <a:ext cx="8154987" cy="423703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de-DE" dirty="0" smtClean="0"/>
              <a:t>Kontakt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Bundesamt für Kartographie und Geodäsie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Referat GI 1 – Grundsatz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Richard-</a:t>
            </a:r>
            <a:r>
              <a:rPr lang="de-DE" sz="1200" dirty="0" err="1" smtClean="0"/>
              <a:t>Strauss</a:t>
            </a:r>
            <a:r>
              <a:rPr lang="de-DE" sz="1200" dirty="0" smtClean="0"/>
              <a:t>-Allee 11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60598 Frankfurt</a:t>
            </a:r>
          </a:p>
          <a:p>
            <a:pPr eaLnBrk="1" hangingPunct="1">
              <a:lnSpc>
                <a:spcPts val="600"/>
              </a:lnSpc>
            </a:pPr>
            <a:endParaRPr lang="de-DE" sz="1200" dirty="0" smtClean="0"/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Ansprechpartner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Marcus Brühl</a:t>
            </a:r>
            <a:endParaRPr lang="de-DE" sz="1200" dirty="0"/>
          </a:p>
          <a:p>
            <a:pPr eaLnBrk="1" hangingPunct="1">
              <a:lnSpc>
                <a:spcPts val="600"/>
              </a:lnSpc>
            </a:pPr>
            <a:r>
              <a:rPr lang="it-IT" altLang="de-DE" sz="1200" dirty="0" smtClean="0">
                <a:hlinkClick r:id="rId2"/>
              </a:rPr>
              <a:t>Marcus.Bruehl@bkg.bund.de</a:t>
            </a:r>
            <a:endParaRPr lang="de-DE" altLang="de-DE" sz="1200" dirty="0"/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www.bkg.bund.de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Tel. +49 (0) 69 6333-209</a:t>
            </a:r>
          </a:p>
        </p:txBody>
      </p:sp>
      <p:sp>
        <p:nvSpPr>
          <p:cNvPr id="9219" name="Titel 2"/>
          <p:cNvSpPr>
            <a:spLocks noGrp="1"/>
          </p:cNvSpPr>
          <p:nvPr>
            <p:ph type="title"/>
          </p:nvPr>
        </p:nvSpPr>
        <p:spPr>
          <a:xfrm>
            <a:off x="503238" y="482600"/>
            <a:ext cx="5122862" cy="925513"/>
          </a:xfrm>
        </p:spPr>
        <p:txBody>
          <a:bodyPr/>
          <a:lstStyle/>
          <a:p>
            <a:pPr eaLnBrk="1" hangingPunct="1"/>
            <a:r>
              <a:rPr lang="de-DE" smtClean="0"/>
              <a:t>Vielen Dank für Ihre</a:t>
            </a:r>
            <a:br>
              <a:rPr lang="de-DE" smtClean="0"/>
            </a:br>
            <a:r>
              <a:rPr lang="de-DE" smtClean="0"/>
              <a:t>Aufmerksamkeit!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504000" y="5337716"/>
            <a:ext cx="8154000" cy="537483"/>
          </a:xfrm>
        </p:spPr>
        <p:txBody>
          <a:bodyPr/>
          <a:lstStyle/>
          <a:p>
            <a:r>
              <a:rPr lang="de-DE" dirty="0" smtClean="0">
                <a:hlinkClick r:id="rId2"/>
              </a:rPr>
              <a:t>www.iso.org/committee/54904.html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(1) ISO/TC 211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l="2117" t="10670" r="2945" b="1875"/>
          <a:stretch/>
        </p:blipFill>
        <p:spPr>
          <a:xfrm>
            <a:off x="1085386" y="1263806"/>
            <a:ext cx="6485264" cy="385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26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ISO </a:t>
            </a:r>
            <a:r>
              <a:rPr lang="en-US" altLang="de-DE" dirty="0" smtClean="0"/>
              <a:t>19100 </a:t>
            </a:r>
            <a:r>
              <a:rPr lang="en-US" altLang="de-DE" dirty="0" err="1" smtClean="0"/>
              <a:t>Serie</a:t>
            </a:r>
            <a:r>
              <a:rPr lang="en-US" altLang="de-DE" dirty="0" smtClean="0"/>
              <a:t>:</a:t>
            </a:r>
          </a:p>
          <a:p>
            <a:pPr lvl="1"/>
            <a:r>
              <a:rPr lang="de-DE" altLang="de-DE" dirty="0"/>
              <a:t>Standards bauen aufeinander auf</a:t>
            </a:r>
          </a:p>
          <a:p>
            <a:pPr lvl="1"/>
            <a:r>
              <a:rPr lang="de-DE" altLang="de-DE" dirty="0" smtClean="0"/>
              <a:t>Kostenpflichtig</a:t>
            </a:r>
          </a:p>
          <a:p>
            <a:pPr lvl="1"/>
            <a:endParaRPr lang="de-DE" altLang="de-DE" dirty="0"/>
          </a:p>
          <a:p>
            <a:r>
              <a:rPr lang="de-DE" altLang="de-DE" dirty="0" smtClean="0"/>
              <a:t>Welcher ISO-Standard definiert grundlegende Prinzipien für die Beschreibung der </a:t>
            </a:r>
            <a:r>
              <a:rPr lang="de-DE" altLang="de-DE" u="sng" dirty="0" smtClean="0"/>
              <a:t>Qualität</a:t>
            </a:r>
            <a:r>
              <a:rPr lang="de-DE" altLang="de-DE" dirty="0" smtClean="0"/>
              <a:t> von </a:t>
            </a:r>
            <a:r>
              <a:rPr lang="de-DE" altLang="de-DE" u="sng" dirty="0" err="1" smtClean="0"/>
              <a:t>Geodaten</a:t>
            </a:r>
            <a:r>
              <a:rPr lang="de-DE" altLang="de-DE" dirty="0" smtClean="0"/>
              <a:t>?</a:t>
            </a:r>
          </a:p>
          <a:p>
            <a:r>
              <a:rPr lang="de-DE" altLang="de-DE" dirty="0" smtClean="0"/>
              <a:t>Wann wurde der Standard publiziert?</a:t>
            </a:r>
          </a:p>
          <a:p>
            <a:r>
              <a:rPr lang="de-DE" altLang="de-DE" dirty="0"/>
              <a:t>Welche älteren Standards ersetzt er?</a:t>
            </a:r>
          </a:p>
          <a:p>
            <a:r>
              <a:rPr lang="de-DE" altLang="de-DE" dirty="0" smtClean="0"/>
              <a:t>Was kostet der Standard?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220128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19101 – Reference </a:t>
            </a:r>
            <a:r>
              <a:rPr lang="de-DE" sz="1800" b="1" dirty="0" err="1"/>
              <a:t>model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Definiert</a:t>
            </a:r>
            <a:r>
              <a:rPr lang="en-US" sz="1800" dirty="0"/>
              <a:t> das </a:t>
            </a:r>
            <a:r>
              <a:rPr lang="en-US" sz="1800" dirty="0" err="1"/>
              <a:t>Referenzmodell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err="1"/>
              <a:t>Standardisierung</a:t>
            </a:r>
            <a:r>
              <a:rPr lang="en-US" sz="1800" dirty="0"/>
              <a:t> von </a:t>
            </a:r>
            <a:r>
              <a:rPr lang="en-US" sz="1800" dirty="0" err="1"/>
              <a:t>Geoinformationen</a:t>
            </a:r>
            <a:r>
              <a:rPr lang="en-US" sz="1800" dirty="0"/>
              <a:t>; </a:t>
            </a:r>
            <a:r>
              <a:rPr lang="en-US" sz="1800" dirty="0" err="1"/>
              <a:t>fundamentale</a:t>
            </a:r>
            <a:r>
              <a:rPr lang="en-US" sz="1800" dirty="0"/>
              <a:t> </a:t>
            </a:r>
            <a:r>
              <a:rPr lang="en-US" sz="1800" dirty="0" err="1"/>
              <a:t>Festlegungen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smtClean="0"/>
              <a:t>19100 </a:t>
            </a:r>
            <a:r>
              <a:rPr lang="en-US" sz="1800" dirty="0" err="1"/>
              <a:t>Serie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19103 – </a:t>
            </a:r>
            <a:r>
              <a:rPr lang="de-DE" sz="1800" b="1" dirty="0" err="1"/>
              <a:t>Conceptual</a:t>
            </a:r>
            <a:r>
              <a:rPr lang="de-DE" sz="1800" b="1" dirty="0"/>
              <a:t> </a:t>
            </a:r>
            <a:r>
              <a:rPr lang="de-DE" sz="1800" b="1" dirty="0" err="1"/>
              <a:t>schema</a:t>
            </a:r>
            <a:r>
              <a:rPr lang="de-DE" sz="1800" b="1" dirty="0"/>
              <a:t> </a:t>
            </a:r>
            <a:r>
              <a:rPr lang="de-DE" sz="1800" b="1" dirty="0" err="1"/>
              <a:t>language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Regeln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den </a:t>
            </a:r>
            <a:r>
              <a:rPr lang="en-US" sz="1800" dirty="0" err="1"/>
              <a:t>Einsatz</a:t>
            </a:r>
            <a:r>
              <a:rPr lang="en-US" sz="1800" dirty="0"/>
              <a:t> </a:t>
            </a:r>
            <a:r>
              <a:rPr lang="en-US" sz="1800" dirty="0" err="1"/>
              <a:t>einer</a:t>
            </a:r>
            <a:r>
              <a:rPr lang="en-US" sz="1800" dirty="0"/>
              <a:t> </a:t>
            </a:r>
            <a:r>
              <a:rPr lang="en-US" sz="1800" dirty="0" err="1"/>
              <a:t>konzeptionellen</a:t>
            </a:r>
            <a:r>
              <a:rPr lang="en-US" sz="1800" dirty="0"/>
              <a:t> </a:t>
            </a:r>
            <a:r>
              <a:rPr lang="en-US" sz="1800" dirty="0" err="1"/>
              <a:t>Schemasprache</a:t>
            </a:r>
            <a:r>
              <a:rPr lang="en-US" sz="1800" dirty="0"/>
              <a:t>; </a:t>
            </a:r>
            <a:r>
              <a:rPr lang="en-US" sz="1800" dirty="0" err="1"/>
              <a:t>Festlegung</a:t>
            </a:r>
            <a:r>
              <a:rPr lang="en-US" sz="1800" dirty="0"/>
              <a:t> auf </a:t>
            </a:r>
            <a:r>
              <a:rPr lang="de-DE" sz="1800" dirty="0"/>
              <a:t>Unified Modeling Language (UML)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19104 – </a:t>
            </a:r>
            <a:r>
              <a:rPr lang="de-DE" sz="1800" b="1" dirty="0" err="1"/>
              <a:t>Terminology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Festlegung</a:t>
            </a:r>
            <a:r>
              <a:rPr lang="en-US" sz="1800" dirty="0"/>
              <a:t> der </a:t>
            </a:r>
            <a:r>
              <a:rPr lang="en-US" sz="1800" dirty="0" err="1"/>
              <a:t>Fachbegriffe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smtClean="0"/>
              <a:t>19100 </a:t>
            </a:r>
            <a:r>
              <a:rPr lang="en-US" sz="1800" dirty="0" err="1"/>
              <a:t>Serie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19105 – </a:t>
            </a:r>
            <a:r>
              <a:rPr lang="de-DE" sz="1800" b="1" dirty="0" err="1"/>
              <a:t>Conformance</a:t>
            </a:r>
            <a:r>
              <a:rPr lang="de-DE" sz="1800" b="1" dirty="0"/>
              <a:t> </a:t>
            </a:r>
            <a:r>
              <a:rPr lang="de-DE" sz="1800" b="1" dirty="0" err="1"/>
              <a:t>and</a:t>
            </a:r>
            <a:r>
              <a:rPr lang="de-DE" sz="1800" b="1" dirty="0"/>
              <a:t> </a:t>
            </a:r>
            <a:r>
              <a:rPr lang="de-DE" sz="1800" b="1" dirty="0" err="1"/>
              <a:t>testing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Konzept</a:t>
            </a:r>
            <a:r>
              <a:rPr lang="en-US" sz="1800" dirty="0"/>
              <a:t> und </a:t>
            </a:r>
            <a:r>
              <a:rPr lang="en-US" sz="1800" dirty="0" err="1"/>
              <a:t>Methodik</a:t>
            </a:r>
            <a:r>
              <a:rPr lang="en-US" sz="1800" dirty="0"/>
              <a:t> </a:t>
            </a:r>
            <a:r>
              <a:rPr lang="en-US" sz="1800" dirty="0" err="1"/>
              <a:t>zur</a:t>
            </a:r>
            <a:r>
              <a:rPr lang="en-US" sz="1800" dirty="0"/>
              <a:t> </a:t>
            </a:r>
            <a:r>
              <a:rPr lang="en-US" sz="1800" dirty="0" err="1"/>
              <a:t>Prüfung</a:t>
            </a:r>
            <a:r>
              <a:rPr lang="en-US" sz="1800" dirty="0"/>
              <a:t> der </a:t>
            </a:r>
            <a:r>
              <a:rPr lang="en-US" sz="1800" dirty="0" err="1"/>
              <a:t>Konformität</a:t>
            </a:r>
            <a:r>
              <a:rPr lang="en-US" sz="1800" dirty="0"/>
              <a:t> </a:t>
            </a:r>
            <a:r>
              <a:rPr lang="en-US" sz="1800" dirty="0" err="1"/>
              <a:t>mit</a:t>
            </a:r>
            <a:r>
              <a:rPr lang="en-US" sz="1800" dirty="0"/>
              <a:t> </a:t>
            </a:r>
            <a:r>
              <a:rPr lang="en-US" sz="1800" dirty="0" smtClean="0"/>
              <a:t>19100 </a:t>
            </a:r>
            <a:r>
              <a:rPr lang="en-US" sz="1800" dirty="0" err="1"/>
              <a:t>Serie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19106 – </a:t>
            </a:r>
            <a:r>
              <a:rPr lang="de-DE" sz="1800" b="1" dirty="0" err="1"/>
              <a:t>Profiles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Regeln</a:t>
            </a:r>
            <a:r>
              <a:rPr lang="en-US" sz="1800" dirty="0"/>
              <a:t> </a:t>
            </a:r>
            <a:r>
              <a:rPr lang="en-US" sz="1800" dirty="0" err="1"/>
              <a:t>zur</a:t>
            </a:r>
            <a:r>
              <a:rPr lang="en-US" sz="1800" dirty="0"/>
              <a:t> </a:t>
            </a:r>
            <a:r>
              <a:rPr lang="en-US" sz="1800" dirty="0" err="1"/>
              <a:t>Erstellung</a:t>
            </a:r>
            <a:r>
              <a:rPr lang="en-US" sz="1800" dirty="0"/>
              <a:t> von </a:t>
            </a:r>
            <a:r>
              <a:rPr lang="en-US" sz="1800" dirty="0" err="1"/>
              <a:t>Profilen</a:t>
            </a:r>
            <a:r>
              <a:rPr lang="en-US" sz="1800" dirty="0"/>
              <a:t> (</a:t>
            </a:r>
            <a:r>
              <a:rPr lang="en-US" sz="1800" dirty="0" err="1"/>
              <a:t>Spezifizierung</a:t>
            </a:r>
            <a:r>
              <a:rPr lang="en-US" sz="1800" dirty="0"/>
              <a:t> </a:t>
            </a:r>
            <a:r>
              <a:rPr lang="en-US" sz="1800" dirty="0" err="1"/>
              <a:t>eines</a:t>
            </a:r>
            <a:r>
              <a:rPr lang="en-US" sz="1800" dirty="0"/>
              <a:t> Standards </a:t>
            </a:r>
            <a:r>
              <a:rPr lang="en-US" sz="1800" dirty="0" err="1"/>
              <a:t>für</a:t>
            </a:r>
            <a:r>
              <a:rPr lang="en-US" sz="1800" dirty="0"/>
              <a:t> </a:t>
            </a:r>
            <a:r>
              <a:rPr lang="en-US" sz="1800" dirty="0" err="1"/>
              <a:t>konkrete</a:t>
            </a:r>
            <a:r>
              <a:rPr lang="en-US" sz="1800" dirty="0"/>
              <a:t> </a:t>
            </a:r>
            <a:r>
              <a:rPr lang="en-US" sz="1800" dirty="0" err="1"/>
              <a:t>Anwendungen</a:t>
            </a:r>
            <a:r>
              <a:rPr lang="en-US" sz="1800" dirty="0"/>
              <a:t>)</a:t>
            </a:r>
          </a:p>
          <a:p>
            <a:pPr>
              <a:spcBef>
                <a:spcPts val="600"/>
              </a:spcBef>
            </a:pPr>
            <a:endParaRPr lang="de-DE" sz="1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253492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19107 – </a:t>
            </a:r>
            <a:r>
              <a:rPr lang="de-DE" sz="1800" b="1" dirty="0" err="1"/>
              <a:t>Spatial</a:t>
            </a:r>
            <a:r>
              <a:rPr lang="de-DE" sz="1800" b="1" dirty="0"/>
              <a:t> </a:t>
            </a:r>
            <a:r>
              <a:rPr lang="de-DE" sz="1800" b="1" dirty="0" err="1"/>
              <a:t>schema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Beschreibung</a:t>
            </a:r>
            <a:r>
              <a:rPr lang="en-US" sz="1800" dirty="0"/>
              <a:t> </a:t>
            </a:r>
            <a:r>
              <a:rPr lang="en-US" sz="1800" dirty="0" err="1"/>
              <a:t>geographischer</a:t>
            </a:r>
            <a:r>
              <a:rPr lang="en-US" sz="1800" dirty="0"/>
              <a:t> </a:t>
            </a:r>
            <a:r>
              <a:rPr lang="en-US" sz="1800" dirty="0" err="1"/>
              <a:t>Objekte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Vektorgeometrie</a:t>
            </a:r>
            <a:r>
              <a:rPr lang="en-US" sz="1800" dirty="0"/>
              <a:t> </a:t>
            </a:r>
            <a:r>
              <a:rPr lang="en-US" sz="1800" dirty="0" err="1"/>
              <a:t>mit</a:t>
            </a:r>
            <a:r>
              <a:rPr lang="en-US" sz="1800" dirty="0"/>
              <a:t> </a:t>
            </a:r>
            <a:r>
              <a:rPr lang="en-US" sz="1800" dirty="0" err="1"/>
              <a:t>Topologie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19108 – Temporal </a:t>
            </a:r>
            <a:r>
              <a:rPr lang="de-DE" sz="1800" b="1" dirty="0" err="1"/>
              <a:t>schema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Beschreibung</a:t>
            </a:r>
            <a:r>
              <a:rPr lang="en-US" sz="1800" dirty="0"/>
              <a:t> </a:t>
            </a:r>
            <a:r>
              <a:rPr lang="en-US" sz="1800" dirty="0" err="1"/>
              <a:t>temporaler</a:t>
            </a:r>
            <a:r>
              <a:rPr lang="en-US" sz="1800" dirty="0"/>
              <a:t> </a:t>
            </a:r>
            <a:r>
              <a:rPr lang="en-US" sz="1800" dirty="0" err="1"/>
              <a:t>Aspekte</a:t>
            </a:r>
            <a:r>
              <a:rPr lang="en-US" sz="1800" dirty="0"/>
              <a:t> von </a:t>
            </a:r>
            <a:r>
              <a:rPr lang="en-US" sz="1800" dirty="0" err="1"/>
              <a:t>geographischen</a:t>
            </a:r>
            <a:r>
              <a:rPr lang="en-US" sz="1800" dirty="0"/>
              <a:t> </a:t>
            </a:r>
            <a:r>
              <a:rPr lang="en-US" sz="1800" dirty="0" err="1"/>
              <a:t>Objekten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19109 – Rules </a:t>
            </a:r>
            <a:r>
              <a:rPr lang="de-DE" sz="1800" b="1" dirty="0" err="1"/>
              <a:t>for</a:t>
            </a:r>
            <a:r>
              <a:rPr lang="de-DE" sz="1800" b="1" dirty="0"/>
              <a:t> </a:t>
            </a:r>
            <a:r>
              <a:rPr lang="de-DE" sz="1800" b="1" dirty="0" err="1"/>
              <a:t>application</a:t>
            </a:r>
            <a:r>
              <a:rPr lang="de-DE" sz="1800" b="1" dirty="0"/>
              <a:t> </a:t>
            </a:r>
            <a:r>
              <a:rPr lang="de-DE" sz="1800" b="1" dirty="0" err="1"/>
              <a:t>schema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Regeln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err="1"/>
              <a:t>Erstellung</a:t>
            </a:r>
            <a:r>
              <a:rPr lang="en-US" sz="1800" dirty="0"/>
              <a:t> von </a:t>
            </a:r>
            <a:r>
              <a:rPr lang="en-US" sz="1800" dirty="0" err="1"/>
              <a:t>Anwendungsschema</a:t>
            </a:r>
            <a:r>
              <a:rPr lang="en-US" sz="1800" dirty="0"/>
              <a:t> und der </a:t>
            </a:r>
            <a:r>
              <a:rPr lang="en-US" sz="1800" dirty="0" err="1"/>
              <a:t>darin</a:t>
            </a:r>
            <a:r>
              <a:rPr lang="en-US" sz="1800" dirty="0"/>
              <a:t> </a:t>
            </a:r>
            <a:r>
              <a:rPr lang="en-US" sz="1800" dirty="0" err="1"/>
              <a:t>zu</a:t>
            </a:r>
            <a:r>
              <a:rPr lang="en-US" sz="1800" dirty="0"/>
              <a:t> </a:t>
            </a:r>
            <a:r>
              <a:rPr lang="en-US" sz="1800" dirty="0" err="1"/>
              <a:t>beschreibenden</a:t>
            </a:r>
            <a:r>
              <a:rPr lang="en-US" sz="1800" dirty="0"/>
              <a:t> </a:t>
            </a:r>
            <a:r>
              <a:rPr lang="en-US" sz="1800" dirty="0" err="1" smtClean="0"/>
              <a:t>Objektarten</a:t>
            </a:r>
            <a:endParaRPr lang="en-US" sz="1800" dirty="0" smtClean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19110 – </a:t>
            </a:r>
            <a:r>
              <a:rPr lang="en-US" altLang="de-DE" sz="1800" b="1" dirty="0"/>
              <a:t>Methodology for feature </a:t>
            </a:r>
            <a:r>
              <a:rPr lang="de-DE" altLang="de-DE" sz="1800" b="1" dirty="0" err="1"/>
              <a:t>cataloguing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Methodik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err="1"/>
              <a:t>Klassifizierung</a:t>
            </a:r>
            <a:r>
              <a:rPr lang="en-US" sz="1800" dirty="0"/>
              <a:t> von </a:t>
            </a:r>
            <a:r>
              <a:rPr lang="en-US" sz="1800" dirty="0" err="1"/>
              <a:t>Objekten</a:t>
            </a:r>
            <a:r>
              <a:rPr lang="en-US" sz="1800" dirty="0"/>
              <a:t> in </a:t>
            </a:r>
            <a:r>
              <a:rPr lang="en-US" sz="1800" dirty="0" err="1"/>
              <a:t>einem</a:t>
            </a:r>
            <a:r>
              <a:rPr lang="en-US" sz="1800" dirty="0"/>
              <a:t> </a:t>
            </a:r>
            <a:r>
              <a:rPr lang="en-US" sz="1800" dirty="0" err="1"/>
              <a:t>Objektartenkatalog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19111 – </a:t>
            </a:r>
            <a:r>
              <a:rPr lang="en-US" altLang="de-DE" sz="1800" b="1" dirty="0"/>
              <a:t>Spatial referencing by </a:t>
            </a:r>
            <a:r>
              <a:rPr lang="de-DE" altLang="de-DE" sz="1800" b="1" dirty="0" err="1"/>
              <a:t>coordinates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Beschreibt</a:t>
            </a:r>
            <a:r>
              <a:rPr lang="en-US" sz="1800" dirty="0"/>
              <a:t> </a:t>
            </a:r>
            <a:r>
              <a:rPr lang="en-US" sz="1800" dirty="0" err="1"/>
              <a:t>Notwendigkeit</a:t>
            </a:r>
            <a:r>
              <a:rPr lang="en-US" sz="1800" dirty="0"/>
              <a:t> </a:t>
            </a:r>
            <a:r>
              <a:rPr lang="en-US" sz="1800" dirty="0" err="1"/>
              <a:t>eines</a:t>
            </a:r>
            <a:r>
              <a:rPr lang="en-US" sz="1800" dirty="0"/>
              <a:t> </a:t>
            </a:r>
            <a:r>
              <a:rPr lang="en-US" sz="1800" dirty="0" err="1" smtClean="0"/>
              <a:t>Koordinatenreferenzsystems</a:t>
            </a:r>
            <a:endParaRPr lang="en-US" sz="1800" dirty="0"/>
          </a:p>
          <a:p>
            <a:pPr>
              <a:spcBef>
                <a:spcPts val="600"/>
              </a:spcBef>
            </a:pPr>
            <a:endParaRPr lang="de-DE" sz="1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266024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19112 – </a:t>
            </a:r>
            <a:r>
              <a:rPr lang="en-US" altLang="de-DE" sz="1800" b="1" dirty="0"/>
              <a:t>Spatial referencing by </a:t>
            </a:r>
            <a:r>
              <a:rPr lang="de-DE" altLang="de-DE" sz="1800" b="1" dirty="0" err="1"/>
              <a:t>geographic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identifiers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Räumlich</a:t>
            </a:r>
            <a:r>
              <a:rPr lang="en-US" sz="1800" dirty="0"/>
              <a:t> </a:t>
            </a:r>
            <a:r>
              <a:rPr lang="en-US" sz="1800" dirty="0" err="1"/>
              <a:t>Referenzierung</a:t>
            </a:r>
            <a:r>
              <a:rPr lang="en-US" sz="1800" dirty="0"/>
              <a:t> </a:t>
            </a:r>
            <a:r>
              <a:rPr lang="en-US" sz="1800" dirty="0" err="1"/>
              <a:t>mit</a:t>
            </a:r>
            <a:r>
              <a:rPr lang="en-US" sz="1800" dirty="0"/>
              <a:t> </a:t>
            </a:r>
            <a:r>
              <a:rPr lang="en-US" sz="1800" dirty="0" err="1"/>
              <a:t>geographische</a:t>
            </a:r>
            <a:r>
              <a:rPr lang="en-US" sz="1800" dirty="0"/>
              <a:t> </a:t>
            </a:r>
            <a:r>
              <a:rPr lang="en-US" sz="1800" dirty="0" err="1"/>
              <a:t>Identifikatoren</a:t>
            </a:r>
            <a:r>
              <a:rPr lang="en-US" sz="1800" dirty="0"/>
              <a:t>; </a:t>
            </a:r>
            <a:r>
              <a:rPr lang="en-US" altLang="de-DE" sz="1800" dirty="0"/>
              <a:t>Gazetteer (</a:t>
            </a:r>
            <a:r>
              <a:rPr lang="en-US" altLang="de-DE" sz="1800" dirty="0" err="1"/>
              <a:t>Ortsverzeichnisse</a:t>
            </a:r>
            <a:r>
              <a:rPr lang="en-US" altLang="de-DE" sz="1800" dirty="0"/>
              <a:t>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19115 – </a:t>
            </a:r>
            <a:r>
              <a:rPr lang="de-DE" altLang="de-DE" sz="1800" b="1" dirty="0" err="1"/>
              <a:t>Metadata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Beschreibung von </a:t>
            </a:r>
            <a:r>
              <a:rPr lang="de-DE" sz="1800" dirty="0" err="1"/>
              <a:t>Geodaten</a:t>
            </a:r>
            <a:r>
              <a:rPr lang="de-DE" sz="1800" dirty="0"/>
              <a:t> und -diensten durch Metadaten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19116 – </a:t>
            </a:r>
            <a:r>
              <a:rPr lang="en-US" altLang="de-DE" sz="1800" b="1" dirty="0"/>
              <a:t>Positioning services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Definiert</a:t>
            </a:r>
            <a:r>
              <a:rPr lang="en-US" sz="1800" dirty="0"/>
              <a:t> </a:t>
            </a:r>
            <a:r>
              <a:rPr lang="en-US" sz="1800" dirty="0" err="1"/>
              <a:t>Schnittstelle</a:t>
            </a:r>
            <a:r>
              <a:rPr lang="en-US" sz="1800" dirty="0"/>
              <a:t> </a:t>
            </a:r>
            <a:r>
              <a:rPr lang="en-US" sz="1800" dirty="0" err="1"/>
              <a:t>zwischen</a:t>
            </a:r>
            <a:r>
              <a:rPr lang="en-US" sz="1800" dirty="0"/>
              <a:t> </a:t>
            </a:r>
            <a:r>
              <a:rPr lang="en-US" sz="1800" dirty="0" err="1"/>
              <a:t>Positionierung</a:t>
            </a:r>
            <a:r>
              <a:rPr lang="en-US" sz="1800" dirty="0"/>
              <a:t> und </a:t>
            </a:r>
            <a:r>
              <a:rPr lang="en-US" sz="1800" dirty="0" err="1"/>
              <a:t>Anwendungsschema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19117 – </a:t>
            </a:r>
            <a:r>
              <a:rPr lang="de-DE" altLang="de-DE" sz="1800" b="1" dirty="0" err="1"/>
              <a:t>Portrayal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Darstellung</a:t>
            </a:r>
            <a:r>
              <a:rPr lang="en-US" sz="1800" dirty="0"/>
              <a:t> von </a:t>
            </a:r>
            <a:r>
              <a:rPr lang="en-US" sz="1800" dirty="0" err="1"/>
              <a:t>geographischen</a:t>
            </a:r>
            <a:r>
              <a:rPr lang="en-US" sz="1800" dirty="0"/>
              <a:t> </a:t>
            </a:r>
            <a:r>
              <a:rPr lang="en-US" sz="1800" dirty="0" err="1"/>
              <a:t>Informationen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Abbildung</a:t>
            </a:r>
            <a:r>
              <a:rPr lang="en-US" sz="1800" dirty="0"/>
              <a:t>; </a:t>
            </a:r>
            <a:r>
              <a:rPr lang="en-US" sz="1800" dirty="0" err="1"/>
              <a:t>Symbolisierung</a:t>
            </a:r>
            <a:r>
              <a:rPr lang="en-US" sz="1800" dirty="0"/>
              <a:t> von </a:t>
            </a:r>
            <a:r>
              <a:rPr lang="en-US" sz="1800" dirty="0" err="1"/>
              <a:t>Geodaten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19118 – </a:t>
            </a:r>
            <a:r>
              <a:rPr lang="en-US" altLang="de-DE" sz="1800" b="1" dirty="0"/>
              <a:t>Encoding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Kodierung</a:t>
            </a:r>
            <a:r>
              <a:rPr lang="en-US" sz="1800" dirty="0"/>
              <a:t> von </a:t>
            </a:r>
            <a:r>
              <a:rPr lang="en-US" sz="1800" dirty="0" err="1"/>
              <a:t>Geodaten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den </a:t>
            </a:r>
            <a:r>
              <a:rPr lang="en-US" sz="1800" dirty="0" err="1"/>
              <a:t>Datenaustausch</a:t>
            </a:r>
            <a:r>
              <a:rPr lang="en-US" sz="1800" dirty="0"/>
              <a:t>; </a:t>
            </a:r>
            <a:r>
              <a:rPr lang="en-US" sz="1800" dirty="0" smtClean="0"/>
              <a:t>XML/GML</a:t>
            </a:r>
            <a:endParaRPr lang="en-US" sz="1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162313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19119 – </a:t>
            </a:r>
            <a:r>
              <a:rPr lang="en-US" altLang="de-DE" sz="1800" b="1" dirty="0"/>
              <a:t>Services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Grundstruktur</a:t>
            </a:r>
            <a:r>
              <a:rPr lang="en-US" sz="1800" dirty="0"/>
              <a:t> von Software </a:t>
            </a:r>
            <a:r>
              <a:rPr lang="en-US" sz="1800" dirty="0" err="1"/>
              <a:t>für</a:t>
            </a:r>
            <a:r>
              <a:rPr lang="en-US" sz="1800" dirty="0"/>
              <a:t> den </a:t>
            </a:r>
            <a:r>
              <a:rPr lang="en-US" sz="1800" dirty="0" err="1"/>
              <a:t>Zugriff</a:t>
            </a:r>
            <a:r>
              <a:rPr lang="en-US" sz="1800" dirty="0"/>
              <a:t> und die </a:t>
            </a:r>
            <a:r>
              <a:rPr lang="en-US" sz="1800" dirty="0" err="1"/>
              <a:t>Prozessierung</a:t>
            </a:r>
            <a:r>
              <a:rPr lang="en-US" sz="1800" dirty="0"/>
              <a:t> von </a:t>
            </a:r>
            <a:r>
              <a:rPr lang="en-US" sz="1800" dirty="0" err="1"/>
              <a:t>Geodaten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19120 – </a:t>
            </a:r>
            <a:r>
              <a:rPr lang="de-DE" altLang="de-DE" sz="1800" b="1" dirty="0" err="1"/>
              <a:t>Functional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standards</a:t>
            </a:r>
            <a:endParaRPr lang="de-DE" altLang="de-DE" sz="1800" b="1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19121 – </a:t>
            </a:r>
            <a:r>
              <a:rPr lang="en-US" altLang="de-DE" sz="1800" b="1" dirty="0"/>
              <a:t>Imagery and gridded data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Umgang mit Rasterdaten, z.B. Luftbildern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19122 – </a:t>
            </a:r>
            <a:r>
              <a:rPr lang="de-DE" altLang="de-DE" sz="1800" b="1" dirty="0" err="1"/>
              <a:t>Qualifications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and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certification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of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personnel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Qualifizierung und Zertifizierung von </a:t>
            </a:r>
            <a:r>
              <a:rPr lang="de-DE" sz="1800" dirty="0" err="1"/>
              <a:t>Geomatikern</a:t>
            </a:r>
            <a:endParaRPr lang="de-DE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19123 – </a:t>
            </a:r>
            <a:r>
              <a:rPr lang="en-US" altLang="de-DE" sz="1800" b="1" dirty="0"/>
              <a:t>Schema for coverage geometry and </a:t>
            </a:r>
            <a:r>
              <a:rPr lang="de-DE" altLang="de-DE" sz="1800" b="1" dirty="0" err="1"/>
              <a:t>functions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Beschreibung von Rasterdaten als </a:t>
            </a:r>
            <a:r>
              <a:rPr lang="de-DE" sz="1800" dirty="0" err="1"/>
              <a:t>Coverage</a:t>
            </a:r>
            <a:endParaRPr lang="de-DE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19125 – </a:t>
            </a:r>
            <a:r>
              <a:rPr lang="de-DE" altLang="de-DE" sz="1800" b="1" dirty="0"/>
              <a:t>Simple </a:t>
            </a:r>
            <a:r>
              <a:rPr lang="de-DE" altLang="de-DE" sz="1800" b="1" dirty="0" err="1"/>
              <a:t>feature</a:t>
            </a:r>
            <a:r>
              <a:rPr lang="de-DE" altLang="de-DE" sz="1800" b="1" dirty="0"/>
              <a:t> </a:t>
            </a:r>
            <a:r>
              <a:rPr lang="de-DE" altLang="de-DE" sz="1800" b="1" dirty="0" err="1" smtClean="0"/>
              <a:t>access</a:t>
            </a:r>
            <a:endParaRPr lang="de-DE" sz="18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218065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19126 – </a:t>
            </a:r>
            <a:r>
              <a:rPr lang="en-US" altLang="de-DE" sz="1800" b="1" dirty="0"/>
              <a:t>Feature concept dictionaries and registers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Weiterführung von ISO 19110 (Objektartenkatalog)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19127 – </a:t>
            </a:r>
            <a:r>
              <a:rPr lang="en-US" altLang="de-DE" sz="1800" b="1" dirty="0"/>
              <a:t>Geodetic codes and parameters</a:t>
            </a:r>
            <a:endParaRPr lang="de-DE" sz="1800" b="1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19128 – </a:t>
            </a:r>
            <a:r>
              <a:rPr lang="de-DE" altLang="de-DE" sz="1800" b="1" dirty="0"/>
              <a:t>Web </a:t>
            </a:r>
            <a:r>
              <a:rPr lang="de-DE" altLang="de-DE" sz="1800" b="1" dirty="0" err="1"/>
              <a:t>Map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server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interface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/>
              <a:t>Web Map Server (WMS)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 err="1">
                <a:sym typeface="Wingdings" panose="05000000000000000000" pitchFamily="2" charset="2"/>
              </a:rPr>
              <a:t>Modul</a:t>
            </a:r>
            <a:r>
              <a:rPr lang="en-US" sz="1800" dirty="0">
                <a:sym typeface="Wingdings" panose="05000000000000000000" pitchFamily="2" charset="2"/>
              </a:rPr>
              <a:t> 4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19129 – </a:t>
            </a:r>
            <a:r>
              <a:rPr lang="en-US" altLang="de-DE" sz="1800" b="1" dirty="0"/>
              <a:t>Imagery, gridded and coverage data </a:t>
            </a:r>
            <a:r>
              <a:rPr lang="de-DE" altLang="de-DE" sz="1800" b="1" dirty="0" err="1"/>
              <a:t>framework</a:t>
            </a:r>
            <a:endParaRPr lang="de-DE" sz="1800" b="1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19130 – </a:t>
            </a:r>
            <a:r>
              <a:rPr lang="en-US" altLang="de-DE" sz="1800" b="1" dirty="0"/>
              <a:t>Sensor and data models for imagery </a:t>
            </a:r>
            <a:r>
              <a:rPr lang="de-DE" altLang="de-DE" sz="1800" b="1" dirty="0" err="1"/>
              <a:t>and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gridded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data</a:t>
            </a:r>
            <a:endParaRPr lang="de-DE" sz="1800" b="1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19131 – </a:t>
            </a:r>
            <a:r>
              <a:rPr lang="de-DE" altLang="de-DE" sz="1800" b="1" dirty="0"/>
              <a:t>Data </a:t>
            </a:r>
            <a:r>
              <a:rPr lang="de-DE" altLang="de-DE" sz="1800" b="1" dirty="0" err="1"/>
              <a:t>product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specifications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Anforderungen</a:t>
            </a:r>
            <a:r>
              <a:rPr lang="en-US" sz="1800" dirty="0"/>
              <a:t> und </a:t>
            </a:r>
            <a:r>
              <a:rPr lang="en-US" sz="1800" dirty="0" err="1"/>
              <a:t>Aufbau</a:t>
            </a:r>
            <a:r>
              <a:rPr lang="en-US" sz="1800" dirty="0"/>
              <a:t> </a:t>
            </a:r>
            <a:r>
              <a:rPr lang="en-US" sz="1800" dirty="0" err="1"/>
              <a:t>einer</a:t>
            </a:r>
            <a:r>
              <a:rPr lang="en-US" sz="1800" dirty="0"/>
              <a:t> </a:t>
            </a:r>
            <a:r>
              <a:rPr lang="en-US" sz="1800" dirty="0" err="1"/>
              <a:t>Produktspezifikation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19132 / 19133 / 19134 – </a:t>
            </a:r>
            <a:r>
              <a:rPr lang="de-DE" altLang="de-DE" sz="1800" b="1" dirty="0"/>
              <a:t>Location </a:t>
            </a:r>
            <a:r>
              <a:rPr lang="de-DE" altLang="de-DE" sz="1800" b="1" dirty="0" err="1"/>
              <a:t>based</a:t>
            </a:r>
            <a:r>
              <a:rPr lang="de-DE" altLang="de-DE" sz="1800" b="1" dirty="0"/>
              <a:t> </a:t>
            </a:r>
            <a:r>
              <a:rPr lang="de-DE" altLang="de-DE" sz="1800" b="1" dirty="0" err="1" smtClean="0"/>
              <a:t>services</a:t>
            </a:r>
            <a:endParaRPr lang="de-DE" altLang="de-DE" sz="1800" b="1" dirty="0" smtClean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19135 – </a:t>
            </a:r>
            <a:r>
              <a:rPr lang="de-DE" sz="1800" b="1" dirty="0" err="1"/>
              <a:t>Procedures</a:t>
            </a:r>
            <a:r>
              <a:rPr lang="de-DE" sz="1800" b="1" dirty="0"/>
              <a:t> </a:t>
            </a:r>
            <a:r>
              <a:rPr lang="de-DE" sz="1800" b="1" dirty="0" err="1"/>
              <a:t>for</a:t>
            </a:r>
            <a:r>
              <a:rPr lang="de-DE" sz="1800" b="1" dirty="0"/>
              <a:t> item </a:t>
            </a:r>
            <a:r>
              <a:rPr lang="de-DE" sz="1800" b="1" dirty="0" err="1"/>
              <a:t>registration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Anforderungen</a:t>
            </a:r>
            <a:r>
              <a:rPr lang="en-US" sz="1800" dirty="0"/>
              <a:t> und </a:t>
            </a:r>
            <a:r>
              <a:rPr lang="en-US" sz="1800" dirty="0" err="1"/>
              <a:t>Aufbau</a:t>
            </a:r>
            <a:r>
              <a:rPr lang="en-US" sz="1800" dirty="0"/>
              <a:t> von </a:t>
            </a:r>
            <a:r>
              <a:rPr lang="en-US" sz="1800" dirty="0" err="1"/>
              <a:t>Registern</a:t>
            </a:r>
            <a:r>
              <a:rPr lang="en-US" sz="1800" dirty="0"/>
              <a:t> </a:t>
            </a:r>
            <a:r>
              <a:rPr lang="en-US" sz="1800" dirty="0" err="1"/>
              <a:t>mit</a:t>
            </a:r>
            <a:r>
              <a:rPr lang="en-US" sz="1800" dirty="0"/>
              <a:t> </a:t>
            </a:r>
            <a:r>
              <a:rPr lang="en-US" sz="1800" dirty="0" err="1"/>
              <a:t>Identifikatoren</a:t>
            </a:r>
            <a:endParaRPr lang="en-US" sz="1800" dirty="0"/>
          </a:p>
          <a:p>
            <a:pPr marL="0" indent="0">
              <a:spcBef>
                <a:spcPts val="600"/>
              </a:spcBef>
              <a:buNone/>
              <a:defRPr/>
            </a:pPr>
            <a:endParaRPr lang="de-DE" sz="18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122135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KG Farb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7DAFD"/>
      </a:accent1>
      <a:accent2>
        <a:srgbClr val="FFD833"/>
      </a:accent2>
      <a:accent3>
        <a:srgbClr val="FF9900"/>
      </a:accent3>
      <a:accent4>
        <a:srgbClr val="007040"/>
      </a:accent4>
      <a:accent5>
        <a:srgbClr val="FFFFFF"/>
      </a:accent5>
      <a:accent6>
        <a:srgbClr val="DF1A15"/>
      </a:accent6>
      <a:hlink>
        <a:srgbClr val="0563C1"/>
      </a:hlink>
      <a:folHlink>
        <a:srgbClr val="B7DAFD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_Vorlage_de.potx" id="{70393DFA-C059-4A42-A3D4-5CFC6944E93E}" vid="{9384C1EB-59A7-4FFD-8491-791A2B0421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PPT_Vorlage_de</Template>
  <TotalTime>0</TotalTime>
  <Words>1130</Words>
  <Application>Microsoft Office PowerPoint</Application>
  <PresentationFormat>Bildschirmpräsentation (4:3)</PresentationFormat>
  <Paragraphs>189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Wingdings</vt:lpstr>
      <vt:lpstr>Larissa</vt:lpstr>
      <vt:lpstr>Modul 1b / 2b Standardisierung im Geoinformations-wesen – Zusatzmaterial und Übungen</vt:lpstr>
      <vt:lpstr>Überblick</vt:lpstr>
      <vt:lpstr>(1) ISO/TC 211</vt:lpstr>
      <vt:lpstr>(1) ISO/TC 211</vt:lpstr>
      <vt:lpstr>(1) ISO/TC 211</vt:lpstr>
      <vt:lpstr>(1) ISO/TC 211</vt:lpstr>
      <vt:lpstr>(1) ISO/TC 211</vt:lpstr>
      <vt:lpstr>(1) ISO/TC 211</vt:lpstr>
      <vt:lpstr>(1) ISO/TC 211</vt:lpstr>
      <vt:lpstr>(1) ISO/TC 211</vt:lpstr>
      <vt:lpstr>(1) ISO/TC 211</vt:lpstr>
      <vt:lpstr>(2) OGC</vt:lpstr>
      <vt:lpstr>(2) OGC</vt:lpstr>
      <vt:lpstr>(3) INSPIRE</vt:lpstr>
      <vt:lpstr>(3) INSPIRE</vt:lpstr>
      <vt:lpstr>(3) INSPIRE</vt:lpstr>
      <vt:lpstr>(4) AAA-Modell der AdV</vt:lpstr>
      <vt:lpstr>(4) AAA-Modell der AdV</vt:lpstr>
      <vt:lpstr>(4) AAA-Modell der AdV</vt:lpstr>
      <vt:lpstr>(4) AAA-Modell der AdV</vt:lpstr>
      <vt:lpstr>(4) AAA-Modell der AdV</vt:lpstr>
      <vt:lpstr>(5) UML</vt:lpstr>
      <vt:lpstr>(5) UML</vt:lpstr>
      <vt:lpstr>(5) UML</vt:lpstr>
      <vt:lpstr>(5) UML</vt:lpstr>
      <vt:lpstr>(5) UML</vt:lpstr>
      <vt:lpstr>(5) UML</vt:lpstr>
      <vt:lpstr>Vielen Dank für Ihre Aufmerksamkeit!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 1 Einführung in die Standardisierung</dc:title>
  <dc:creator>GI1 (Brühl)</dc:creator>
  <cp:lastModifiedBy>GI1 (Brühl)</cp:lastModifiedBy>
  <cp:revision>48</cp:revision>
  <dcterms:created xsi:type="dcterms:W3CDTF">2017-04-20T08:26:20Z</dcterms:created>
  <dcterms:modified xsi:type="dcterms:W3CDTF">2017-04-21T12:27:05Z</dcterms:modified>
</cp:coreProperties>
</file>