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0"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8" r:id="rId19"/>
    <p:sldId id="277" r:id="rId20"/>
    <p:sldId id="279" r:id="rId21"/>
    <p:sldId id="280" r:id="rId22"/>
    <p:sldId id="281" r:id="rId23"/>
    <p:sldId id="282" r:id="rId24"/>
    <p:sldId id="283" r:id="rId25"/>
    <p:sldId id="284" r:id="rId26"/>
    <p:sldId id="285" r:id="rId27"/>
    <p:sldId id="287" r:id="rId28"/>
    <p:sldId id="286" r:id="rId29"/>
    <p:sldId id="288" r:id="rId30"/>
    <p:sldId id="289" r:id="rId31"/>
    <p:sldId id="290" r:id="rId32"/>
    <p:sldId id="291" r:id="rId33"/>
    <p:sldId id="293" r:id="rId34"/>
    <p:sldId id="292" r:id="rId35"/>
    <p:sldId id="294" r:id="rId36"/>
    <p:sldId id="295" r:id="rId37"/>
    <p:sldId id="297" r:id="rId38"/>
    <p:sldId id="296" r:id="rId39"/>
    <p:sldId id="299" r:id="rId40"/>
    <p:sldId id="298" r:id="rId41"/>
    <p:sldId id="300" r:id="rId42"/>
    <p:sldId id="301" r:id="rId43"/>
    <p:sldId id="302" r:id="rId44"/>
    <p:sldId id="304" r:id="rId45"/>
    <p:sldId id="303" r:id="rId46"/>
    <p:sldId id="305" r:id="rId47"/>
    <p:sldId id="306" r:id="rId48"/>
    <p:sldId id="307" r:id="rId49"/>
    <p:sldId id="308" r:id="rId50"/>
    <p:sldId id="309" r:id="rId51"/>
    <p:sldId id="310" r:id="rId52"/>
    <p:sldId id="311" r:id="rId53"/>
    <p:sldId id="312" r:id="rId54"/>
    <p:sldId id="259" r:id="rId55"/>
  </p:sldIdLst>
  <p:sldSz cx="9144000" cy="6858000" type="screen4x3"/>
  <p:notesSz cx="6858000" cy="9144000"/>
  <p:defaultTex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833"/>
    <a:srgbClr val="007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DA37D80-6434-44D0-A028-1B22A696006F}" styleName="Helle Formatvorlage 3 - Akz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6799" autoAdjust="0"/>
  </p:normalViewPr>
  <p:slideViewPr>
    <p:cSldViewPr snapToGrid="0" showGuides="1">
      <p:cViewPr varScale="1">
        <p:scale>
          <a:sx n="129" d="100"/>
          <a:sy n="129" d="100"/>
        </p:scale>
        <p:origin x="828"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cxnSp>
        <p:nvCxnSpPr>
          <p:cNvPr id="5" name="Gerader Verbinder 4"/>
          <p:cNvCxnSpPr/>
          <p:nvPr/>
        </p:nvCxnSpPr>
        <p:spPr>
          <a:xfrm flipV="1">
            <a:off x="530225" y="5962650"/>
            <a:ext cx="8107363" cy="635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Grafik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327666" y="246063"/>
            <a:ext cx="2454518"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93600" y="2304000"/>
            <a:ext cx="5122800" cy="969552"/>
          </a:xfrm>
          <a:prstGeom prst="rect">
            <a:avLst/>
          </a:prstGeom>
        </p:spPr>
        <p:txBody>
          <a:bodyPr lIns="0" tIns="0" rIns="0" bIns="0" anchor="t">
            <a:normAutofit/>
          </a:bodyPr>
          <a:lstStyle>
            <a:lvl1pPr algn="l" eaLnBrk="1" hangingPunct="1">
              <a:lnSpc>
                <a:spcPts val="3600"/>
              </a:lnSpc>
              <a:spcBef>
                <a:spcPct val="0"/>
              </a:spcBef>
              <a:buFontTx/>
              <a:buNone/>
              <a:defRPr sz="3200">
                <a:solidFill>
                  <a:schemeClr val="tx1"/>
                </a:solidFill>
                <a:latin typeface="Arial" panose="020B0604020202020204" pitchFamily="34" charset="0"/>
                <a:cs typeface="Arial" panose="020B0604020202020204" pitchFamily="34" charset="0"/>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993600" y="3357118"/>
            <a:ext cx="5122800" cy="848043"/>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dirty="0"/>
          </a:p>
        </p:txBody>
      </p:sp>
      <p:sp>
        <p:nvSpPr>
          <p:cNvPr id="8" name="Rechteck 7"/>
          <p:cNvSpPr/>
          <p:nvPr userDrawn="1"/>
        </p:nvSpPr>
        <p:spPr>
          <a:xfrm>
            <a:off x="0" y="2360613"/>
            <a:ext cx="160338" cy="4497387"/>
          </a:xfrm>
          <a:prstGeom prst="rect">
            <a:avLst/>
          </a:prstGeom>
          <a:solidFill>
            <a:srgbClr val="FFD833"/>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9" name="Rechteck 8"/>
          <p:cNvSpPr/>
          <p:nvPr userDrawn="1"/>
        </p:nvSpPr>
        <p:spPr>
          <a:xfrm>
            <a:off x="8658225" y="-19050"/>
            <a:ext cx="485775" cy="1293813"/>
          </a:xfrm>
          <a:prstGeom prst="rect">
            <a:avLst/>
          </a:prstGeom>
          <a:solidFill>
            <a:srgbClr val="007040"/>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fontAlgn="auto" hangingPunct="1">
              <a:spcBef>
                <a:spcPts val="0"/>
              </a:spcBef>
              <a:spcAft>
                <a:spcPts val="0"/>
              </a:spcAft>
              <a:defRPr/>
            </a:pPr>
            <a:endParaRPr lang="de-DE"/>
          </a:p>
        </p:txBody>
      </p:sp>
    </p:spTree>
    <p:extLst>
      <p:ext uri="{BB962C8B-B14F-4D97-AF65-F5344CB8AC3E}">
        <p14:creationId xmlns:p14="http://schemas.microsoft.com/office/powerpoint/2010/main" val="8262912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Überschrift und Inhalt">
    <p:spTree>
      <p:nvGrpSpPr>
        <p:cNvPr id="1" name=""/>
        <p:cNvGrpSpPr/>
        <p:nvPr/>
      </p:nvGrpSpPr>
      <p:grpSpPr>
        <a:xfrm>
          <a:off x="0" y="0"/>
          <a:ext cx="0" cy="0"/>
          <a:chOff x="0" y="0"/>
          <a:chExt cx="0" cy="0"/>
        </a:xfrm>
      </p:grpSpPr>
      <p:cxnSp>
        <p:nvCxnSpPr>
          <p:cNvPr id="7" name="Gerader Verbinder 6"/>
          <p:cNvCxnSpPr/>
          <p:nvPr/>
        </p:nvCxnSpPr>
        <p:spPr>
          <a:xfrm flipV="1">
            <a:off x="530225" y="5962650"/>
            <a:ext cx="8107363"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504000" y="1638000"/>
            <a:ext cx="8154000" cy="4237200"/>
          </a:xfrm>
          <a:prstGeom prst="rect">
            <a:avLst/>
          </a:prstGeom>
        </p:spPr>
        <p:txBody>
          <a:bodyPr lIns="0" tIns="0" rIns="0" bIns="0">
            <a:normAutofit/>
          </a:bodyPr>
          <a:lstStyle>
            <a:lvl1pPr marL="0" indent="0">
              <a:buClr>
                <a:srgbClr val="007040"/>
              </a:buClr>
              <a:buFontTx/>
              <a:buNone/>
              <a:defRPr sz="2200">
                <a:latin typeface="Arial" panose="020B0604020202020204" pitchFamily="34" charset="0"/>
                <a:cs typeface="Arial" panose="020B0604020202020204" pitchFamily="34" charset="0"/>
              </a:defRPr>
            </a:lvl1pPr>
            <a:lvl2pPr marL="457200" indent="0">
              <a:buClr>
                <a:schemeClr val="accent2"/>
              </a:buClr>
              <a:buFontTx/>
              <a:buNone/>
              <a:defRPr sz="1800">
                <a:latin typeface="Arial" panose="020B0604020202020204" pitchFamily="34" charset="0"/>
                <a:cs typeface="Arial" panose="020B0604020202020204" pitchFamily="34" charset="0"/>
              </a:defRPr>
            </a:lvl2pPr>
            <a:lvl3pPr marL="914400" indent="0">
              <a:buNone/>
              <a:defRPr/>
            </a:lvl3pPr>
            <a:lvl4pPr marL="1371600" indent="0">
              <a:buNone/>
              <a:defRPr/>
            </a:lvl4pPr>
            <a:lvl5pPr marL="1828800" indent="0">
              <a:buNone/>
              <a:defRPr/>
            </a:lvl5pPr>
          </a:lstStyle>
          <a:p>
            <a:pPr lvl="0"/>
            <a:r>
              <a:rPr lang="de-DE" smtClean="0"/>
              <a:t>Textmasterformat bearbeiten</a:t>
            </a:r>
          </a:p>
        </p:txBody>
      </p:sp>
      <p:sp>
        <p:nvSpPr>
          <p:cNvPr id="9" name="Titel 1"/>
          <p:cNvSpPr>
            <a:spLocks noGrp="1"/>
          </p:cNvSpPr>
          <p:nvPr>
            <p:ph type="title"/>
          </p:nvPr>
        </p:nvSpPr>
        <p:spPr>
          <a:xfrm>
            <a:off x="504000" y="482398"/>
            <a:ext cx="5122800" cy="925778"/>
          </a:xfrm>
          <a:prstGeom prst="rect">
            <a:avLst/>
          </a:prstGeom>
        </p:spPr>
        <p:txBody>
          <a:bodyPr lIns="0" tIns="0" rIns="0" bIns="0" anchor="t">
            <a:normAutofit/>
          </a:bodyPr>
          <a:lstStyle>
            <a:lvl1pPr>
              <a:lnSpc>
                <a:spcPts val="3300"/>
              </a:lnSpc>
              <a:defRPr sz="2800" baseline="0">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34271783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r Überschrift">
    <p:spTree>
      <p:nvGrpSpPr>
        <p:cNvPr id="1" name=""/>
        <p:cNvGrpSpPr/>
        <p:nvPr/>
      </p:nvGrpSpPr>
      <p:grpSpPr>
        <a:xfrm>
          <a:off x="0" y="0"/>
          <a:ext cx="0" cy="0"/>
          <a:chOff x="0" y="0"/>
          <a:chExt cx="0" cy="0"/>
        </a:xfrm>
      </p:grpSpPr>
      <p:cxnSp>
        <p:nvCxnSpPr>
          <p:cNvPr id="7" name="Gerader Verbinder 6"/>
          <p:cNvCxnSpPr/>
          <p:nvPr/>
        </p:nvCxnSpPr>
        <p:spPr>
          <a:xfrm flipV="1">
            <a:off x="530225" y="5962650"/>
            <a:ext cx="8107363" cy="6350"/>
          </a:xfrm>
          <a:prstGeom prst="line">
            <a:avLst/>
          </a:prstGeom>
        </p:spPr>
        <p:style>
          <a:lnRef idx="1">
            <a:schemeClr val="accent1"/>
          </a:lnRef>
          <a:fillRef idx="0">
            <a:schemeClr val="accent1"/>
          </a:fillRef>
          <a:effectRef idx="0">
            <a:schemeClr val="accent1"/>
          </a:effectRef>
          <a:fontRef idx="minor">
            <a:schemeClr val="tx1"/>
          </a:fontRef>
        </p:style>
      </p:cxnSp>
      <p:sp>
        <p:nvSpPr>
          <p:cNvPr id="9" name="Titel 1"/>
          <p:cNvSpPr>
            <a:spLocks noGrp="1"/>
          </p:cNvSpPr>
          <p:nvPr>
            <p:ph type="title"/>
          </p:nvPr>
        </p:nvSpPr>
        <p:spPr>
          <a:xfrm>
            <a:off x="504000" y="482398"/>
            <a:ext cx="5122800" cy="925778"/>
          </a:xfrm>
          <a:prstGeom prst="rect">
            <a:avLst/>
          </a:prstGeom>
        </p:spPr>
        <p:txBody>
          <a:bodyPr lIns="0" tIns="0" rIns="0" bIns="0" anchor="t">
            <a:normAutofit/>
          </a:bodyPr>
          <a:lstStyle>
            <a:lvl1pPr>
              <a:lnSpc>
                <a:spcPts val="3300"/>
              </a:lnSpc>
              <a:defRPr sz="2800" baseline="0">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397291853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ufzählungen">
    <p:spTree>
      <p:nvGrpSpPr>
        <p:cNvPr id="1" name=""/>
        <p:cNvGrpSpPr/>
        <p:nvPr/>
      </p:nvGrpSpPr>
      <p:grpSpPr>
        <a:xfrm>
          <a:off x="0" y="0"/>
          <a:ext cx="0" cy="0"/>
          <a:chOff x="0" y="0"/>
          <a:chExt cx="0" cy="0"/>
        </a:xfrm>
      </p:grpSpPr>
      <p:cxnSp>
        <p:nvCxnSpPr>
          <p:cNvPr id="7" name="Gerader Verbinder 6"/>
          <p:cNvCxnSpPr/>
          <p:nvPr/>
        </p:nvCxnSpPr>
        <p:spPr>
          <a:xfrm flipV="1">
            <a:off x="530225" y="5962650"/>
            <a:ext cx="8107363" cy="6350"/>
          </a:xfrm>
          <a:prstGeom prst="line">
            <a:avLst/>
          </a:prstGeom>
        </p:spPr>
        <p:style>
          <a:lnRef idx="1">
            <a:schemeClr val="accent1"/>
          </a:lnRef>
          <a:fillRef idx="0">
            <a:schemeClr val="accent1"/>
          </a:fillRef>
          <a:effectRef idx="0">
            <a:schemeClr val="accent1"/>
          </a:effectRef>
          <a:fontRef idx="minor">
            <a:schemeClr val="tx1"/>
          </a:fontRef>
        </p:style>
      </p:cxnSp>
      <p:sp>
        <p:nvSpPr>
          <p:cNvPr id="8" name="Content Placeholder 2"/>
          <p:cNvSpPr>
            <a:spLocks noGrp="1"/>
          </p:cNvSpPr>
          <p:nvPr>
            <p:ph sz="half" idx="1"/>
          </p:nvPr>
        </p:nvSpPr>
        <p:spPr>
          <a:xfrm>
            <a:off x="504000" y="1638000"/>
            <a:ext cx="8154000" cy="4237200"/>
          </a:xfrm>
          <a:prstGeom prst="rect">
            <a:avLst/>
          </a:prstGeom>
        </p:spPr>
        <p:txBody>
          <a:bodyPr lIns="0" tIns="0" rIns="0" bIns="0"/>
          <a:lstStyle>
            <a:lvl1pPr marL="342900" indent="-342900">
              <a:lnSpc>
                <a:spcPct val="100000"/>
              </a:lnSpc>
              <a:buClr>
                <a:srgbClr val="007040"/>
              </a:buClr>
              <a:buFont typeface="Wingdings" panose="05000000000000000000" pitchFamily="2" charset="2"/>
              <a:buChar char="§"/>
              <a:defRPr sz="2200">
                <a:latin typeface="Arial" panose="020B0604020202020204" pitchFamily="34" charset="0"/>
                <a:cs typeface="Arial" panose="020B0604020202020204" pitchFamily="34" charset="0"/>
              </a:defRPr>
            </a:lvl1pPr>
            <a:lvl2pPr marL="742950" indent="-285750">
              <a:lnSpc>
                <a:spcPct val="100000"/>
              </a:lnSpc>
              <a:buClr>
                <a:srgbClr val="FFD833"/>
              </a:buClr>
              <a:buFont typeface="Arial" panose="020B0604020202020204" pitchFamily="34" charset="0"/>
              <a:buChar char="•"/>
              <a:defRPr sz="2000">
                <a:latin typeface="Arial" panose="020B0604020202020204" pitchFamily="34" charset="0"/>
                <a:cs typeface="Arial" panose="020B0604020202020204" pitchFamily="34" charset="0"/>
              </a:defRPr>
            </a:lvl2pPr>
            <a:lvl3pPr marL="1257300" indent="-342900">
              <a:lnSpc>
                <a:spcPct val="100000"/>
              </a:lnSpc>
              <a:buClr>
                <a:srgbClr val="007040"/>
              </a:buClr>
              <a:buFont typeface="Arial" panose="020B0604020202020204" pitchFamily="34" charset="0"/>
              <a:buChar char="−"/>
              <a:defRPr sz="1800" baseline="0"/>
            </a:lvl3pPr>
          </a:lstStyle>
          <a:p>
            <a:pPr lvl="0"/>
            <a:r>
              <a:rPr lang="de-DE" dirty="0" smtClean="0"/>
              <a:t>Textmasterformat bearbeiten</a:t>
            </a:r>
          </a:p>
          <a:p>
            <a:pPr lvl="1"/>
            <a:r>
              <a:rPr lang="de-DE" dirty="0" smtClean="0"/>
              <a:t>Zweite Ebene</a:t>
            </a:r>
          </a:p>
          <a:p>
            <a:pPr lvl="2"/>
            <a:r>
              <a:rPr lang="de-DE" dirty="0" smtClean="0"/>
              <a:t>Dritte Ebene</a:t>
            </a:r>
          </a:p>
        </p:txBody>
      </p:sp>
      <p:sp>
        <p:nvSpPr>
          <p:cNvPr id="10" name="Titel 1"/>
          <p:cNvSpPr>
            <a:spLocks noGrp="1"/>
          </p:cNvSpPr>
          <p:nvPr>
            <p:ph type="title"/>
          </p:nvPr>
        </p:nvSpPr>
        <p:spPr>
          <a:xfrm>
            <a:off x="504000" y="482398"/>
            <a:ext cx="5122800" cy="925778"/>
          </a:xfrm>
          <a:prstGeom prst="rect">
            <a:avLst/>
          </a:prstGeom>
        </p:spPr>
        <p:txBody>
          <a:bodyPr lIns="0" tIns="0" rIns="0" bIns="0" anchor="t">
            <a:normAutofit/>
          </a:bodyPr>
          <a:lstStyle>
            <a:lvl1pPr>
              <a:lnSpc>
                <a:spcPts val="3300"/>
              </a:lnSpc>
              <a:defRPr sz="2800" baseline="0">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226781777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ellen">
    <p:spTree>
      <p:nvGrpSpPr>
        <p:cNvPr id="1" name=""/>
        <p:cNvGrpSpPr/>
        <p:nvPr/>
      </p:nvGrpSpPr>
      <p:grpSpPr>
        <a:xfrm>
          <a:off x="0" y="0"/>
          <a:ext cx="0" cy="0"/>
          <a:chOff x="0" y="0"/>
          <a:chExt cx="0" cy="0"/>
        </a:xfrm>
      </p:grpSpPr>
      <p:cxnSp>
        <p:nvCxnSpPr>
          <p:cNvPr id="7" name="Gerader Verbinder 6"/>
          <p:cNvCxnSpPr/>
          <p:nvPr/>
        </p:nvCxnSpPr>
        <p:spPr>
          <a:xfrm flipV="1">
            <a:off x="530225" y="5962650"/>
            <a:ext cx="8107363" cy="635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itel 1"/>
          <p:cNvSpPr>
            <a:spLocks noGrp="1"/>
          </p:cNvSpPr>
          <p:nvPr>
            <p:ph type="title"/>
          </p:nvPr>
        </p:nvSpPr>
        <p:spPr>
          <a:xfrm>
            <a:off x="504000" y="482398"/>
            <a:ext cx="5122800" cy="925778"/>
          </a:xfrm>
          <a:prstGeom prst="rect">
            <a:avLst/>
          </a:prstGeom>
        </p:spPr>
        <p:txBody>
          <a:bodyPr lIns="0" tIns="0" rIns="0" bIns="0" anchor="t">
            <a:normAutofit/>
          </a:bodyPr>
          <a:lstStyle>
            <a:lvl1pPr>
              <a:lnSpc>
                <a:spcPts val="3300"/>
              </a:lnSpc>
              <a:defRPr sz="2800" baseline="0">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6" name="Tabellenplatzhalter 15"/>
          <p:cNvSpPr>
            <a:spLocks noGrp="1"/>
          </p:cNvSpPr>
          <p:nvPr>
            <p:ph type="tbl" sz="quarter" idx="10"/>
          </p:nvPr>
        </p:nvSpPr>
        <p:spPr>
          <a:xfrm>
            <a:off x="504000" y="1638000"/>
            <a:ext cx="8172450" cy="4237038"/>
          </a:xfrm>
          <a:prstGeom prst="rect">
            <a:avLst/>
          </a:prstGeom>
        </p:spPr>
        <p:txBody>
          <a:bodyPr/>
          <a:lstStyle>
            <a:lvl1pPr marL="0" indent="0">
              <a:buNone/>
              <a:defRPr sz="2200">
                <a:latin typeface="Arial" panose="020B0604020202020204" pitchFamily="34" charset="0"/>
                <a:cs typeface="Arial" panose="020B0604020202020204" pitchFamily="34" charset="0"/>
              </a:defRPr>
            </a:lvl1pPr>
          </a:lstStyle>
          <a:p>
            <a:pPr lvl="0"/>
            <a:r>
              <a:rPr lang="de-DE" noProof="0" smtClean="0"/>
              <a:t>Tabelle durch Klicken auf Symbol hinzufügen</a:t>
            </a:r>
            <a:endParaRPr lang="de-DE" noProof="0" dirty="0"/>
          </a:p>
        </p:txBody>
      </p:sp>
    </p:spTree>
    <p:extLst>
      <p:ext uri="{BB962C8B-B14F-4D97-AF65-F5344CB8AC3E}">
        <p14:creationId xmlns:p14="http://schemas.microsoft.com/office/powerpoint/2010/main" val="492678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cxnSp>
        <p:nvCxnSpPr>
          <p:cNvPr id="7" name="Gerader Verbinder 6"/>
          <p:cNvCxnSpPr/>
          <p:nvPr/>
        </p:nvCxnSpPr>
        <p:spPr>
          <a:xfrm flipV="1">
            <a:off x="530225" y="5962650"/>
            <a:ext cx="8107363" cy="635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 Placeholder 2"/>
          <p:cNvSpPr>
            <a:spLocks noGrp="1"/>
          </p:cNvSpPr>
          <p:nvPr>
            <p:ph type="body" idx="1"/>
          </p:nvPr>
        </p:nvSpPr>
        <p:spPr>
          <a:xfrm>
            <a:off x="504000" y="1681163"/>
            <a:ext cx="3868340" cy="823912"/>
          </a:xfrm>
          <a:prstGeom prst="rect">
            <a:avLst/>
          </a:prstGeom>
        </p:spPr>
        <p:txBody>
          <a:bodyPr anchor="t"/>
          <a:lstStyle>
            <a:lvl1pPr marL="0" indent="0">
              <a:buNone/>
              <a:defRPr sz="2200" b="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11" name="Content Placeholder 3"/>
          <p:cNvSpPr>
            <a:spLocks noGrp="1"/>
          </p:cNvSpPr>
          <p:nvPr>
            <p:ph sz="half" idx="2"/>
          </p:nvPr>
        </p:nvSpPr>
        <p:spPr>
          <a:xfrm>
            <a:off x="504000" y="2520000"/>
            <a:ext cx="3868340" cy="3328797"/>
          </a:xfrm>
          <a:prstGeom prst="rect">
            <a:avLst/>
          </a:prstGeom>
        </p:spPr>
        <p:txBody>
          <a:bodyPr/>
          <a:lstStyle>
            <a:lvl1pPr marL="342900" indent="-342900">
              <a:buClr>
                <a:srgbClr val="007040"/>
              </a:buClr>
              <a:buFont typeface="Wingdings" panose="05000000000000000000" pitchFamily="2" charset="2"/>
              <a:buChar char="§"/>
              <a:defRPr sz="2200">
                <a:latin typeface="Arial" panose="020B0604020202020204" pitchFamily="34" charset="0"/>
                <a:cs typeface="Arial" panose="020B0604020202020204" pitchFamily="34" charset="0"/>
              </a:defRPr>
            </a:lvl1pPr>
            <a:lvl2pPr marL="800100" indent="-342900">
              <a:buClr>
                <a:srgbClr val="007040"/>
              </a:buClr>
              <a:buFont typeface="Arial" panose="020B0604020202020204" pitchFamily="34" charset="0"/>
              <a:buChar char="•"/>
              <a:defRPr sz="2000">
                <a:latin typeface="Arial" panose="020B0604020202020204" pitchFamily="34" charset="0"/>
                <a:cs typeface="Arial" panose="020B0604020202020204" pitchFamily="34" charset="0"/>
              </a:defRPr>
            </a:lvl2pPr>
            <a:lvl3pPr marL="1143000" indent="-228600">
              <a:buClr>
                <a:srgbClr val="007040"/>
              </a:buClr>
              <a:buFont typeface="Arial" panose="020B0604020202020204" pitchFamily="34" charset="0"/>
              <a:buChar char="−"/>
              <a:defRPr sz="1800">
                <a:latin typeface="Arial" panose="020B0604020202020204" pitchFamily="34" charset="0"/>
                <a:cs typeface="Arial" panose="020B0604020202020204" pitchFamily="34" charset="0"/>
              </a:defRPr>
            </a:lvl3pPr>
            <a:lvl4pPr marL="1371600" indent="0">
              <a:buClr>
                <a:schemeClr val="accent2"/>
              </a:buClr>
              <a:buNone/>
              <a:defRPr sz="1600">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de-DE" smtClean="0"/>
              <a:t>Textmasterformat bearbeiten</a:t>
            </a:r>
          </a:p>
          <a:p>
            <a:pPr lvl="1"/>
            <a:r>
              <a:rPr lang="de-DE" smtClean="0"/>
              <a:t>Zweite Ebene</a:t>
            </a:r>
          </a:p>
          <a:p>
            <a:pPr lvl="2"/>
            <a:r>
              <a:rPr lang="de-DE" smtClean="0"/>
              <a:t>Dritte Ebene</a:t>
            </a:r>
          </a:p>
        </p:txBody>
      </p:sp>
      <p:sp>
        <p:nvSpPr>
          <p:cNvPr id="12" name="Text Placeholder 4"/>
          <p:cNvSpPr>
            <a:spLocks noGrp="1"/>
          </p:cNvSpPr>
          <p:nvPr>
            <p:ph type="body" sz="quarter" idx="3"/>
          </p:nvPr>
        </p:nvSpPr>
        <p:spPr>
          <a:xfrm>
            <a:off x="4629151" y="1681163"/>
            <a:ext cx="3868340" cy="823912"/>
          </a:xfrm>
          <a:prstGeom prst="rect">
            <a:avLst/>
          </a:prstGeom>
        </p:spPr>
        <p:txBody>
          <a:bodyPr anchor="t"/>
          <a:lstStyle>
            <a:lvl1pPr marL="0" indent="0">
              <a:buNone/>
              <a:defRPr sz="2200" b="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13" name="Titel 1"/>
          <p:cNvSpPr>
            <a:spLocks noGrp="1"/>
          </p:cNvSpPr>
          <p:nvPr>
            <p:ph type="title"/>
          </p:nvPr>
        </p:nvSpPr>
        <p:spPr>
          <a:xfrm>
            <a:off x="504000" y="482398"/>
            <a:ext cx="5122800" cy="925778"/>
          </a:xfrm>
          <a:prstGeom prst="rect">
            <a:avLst/>
          </a:prstGeom>
        </p:spPr>
        <p:txBody>
          <a:bodyPr lIns="0" tIns="0" rIns="0" bIns="0" anchor="t">
            <a:normAutofit/>
          </a:bodyPr>
          <a:lstStyle>
            <a:lvl1pPr>
              <a:lnSpc>
                <a:spcPts val="3300"/>
              </a:lnSpc>
              <a:defRPr sz="2800" baseline="0">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Content Placeholder 3"/>
          <p:cNvSpPr>
            <a:spLocks noGrp="1"/>
          </p:cNvSpPr>
          <p:nvPr>
            <p:ph sz="half" idx="10"/>
          </p:nvPr>
        </p:nvSpPr>
        <p:spPr>
          <a:xfrm>
            <a:off x="4629150" y="2520000"/>
            <a:ext cx="3868340" cy="3328797"/>
          </a:xfrm>
          <a:prstGeom prst="rect">
            <a:avLst/>
          </a:prstGeom>
        </p:spPr>
        <p:txBody>
          <a:bodyPr/>
          <a:lstStyle>
            <a:lvl1pPr marL="342900" indent="-342900">
              <a:buClr>
                <a:srgbClr val="007040"/>
              </a:buClr>
              <a:buFont typeface="Wingdings" panose="05000000000000000000" pitchFamily="2" charset="2"/>
              <a:buChar char="§"/>
              <a:defRPr sz="2200">
                <a:latin typeface="Arial" panose="020B0604020202020204" pitchFamily="34" charset="0"/>
                <a:cs typeface="Arial" panose="020B0604020202020204" pitchFamily="34" charset="0"/>
              </a:defRPr>
            </a:lvl1pPr>
            <a:lvl2pPr marL="800100" indent="-342900">
              <a:buClr>
                <a:srgbClr val="007040"/>
              </a:buClr>
              <a:buFont typeface="Arial" panose="020B0604020202020204" pitchFamily="34" charset="0"/>
              <a:buChar char="•"/>
              <a:defRPr sz="2000">
                <a:latin typeface="Arial" panose="020B0604020202020204" pitchFamily="34" charset="0"/>
                <a:cs typeface="Arial" panose="020B0604020202020204" pitchFamily="34" charset="0"/>
              </a:defRPr>
            </a:lvl2pPr>
            <a:lvl3pPr marL="1143000" indent="-228600">
              <a:buClr>
                <a:srgbClr val="007040"/>
              </a:buClr>
              <a:buFont typeface="Arial" panose="020B0604020202020204" pitchFamily="34" charset="0"/>
              <a:buChar char="−"/>
              <a:defRPr sz="1800">
                <a:latin typeface="Arial" panose="020B0604020202020204" pitchFamily="34" charset="0"/>
                <a:cs typeface="Arial" panose="020B0604020202020204" pitchFamily="34" charset="0"/>
              </a:defRPr>
            </a:lvl3pPr>
            <a:lvl4pPr marL="1371600" indent="0">
              <a:buClr>
                <a:schemeClr val="accent2"/>
              </a:buClr>
              <a:buNone/>
              <a:defRPr sz="1600">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de-DE" smtClean="0"/>
              <a:t>Textmasterformat bearbeiten</a:t>
            </a:r>
          </a:p>
          <a:p>
            <a:pPr lvl="1"/>
            <a:r>
              <a:rPr lang="de-DE" smtClean="0"/>
              <a:t>Zweite Ebene</a:t>
            </a:r>
          </a:p>
          <a:p>
            <a:pPr lvl="2"/>
            <a:r>
              <a:rPr lang="de-DE" smtClean="0"/>
              <a:t>Dritte Ebene</a:t>
            </a:r>
          </a:p>
        </p:txBody>
      </p:sp>
    </p:spTree>
    <p:extLst>
      <p:ext uri="{BB962C8B-B14F-4D97-AF65-F5344CB8AC3E}">
        <p14:creationId xmlns:p14="http://schemas.microsoft.com/office/powerpoint/2010/main" val="3688520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cxnSp>
        <p:nvCxnSpPr>
          <p:cNvPr id="7" name="Gerader Verbinder 6"/>
          <p:cNvCxnSpPr/>
          <p:nvPr/>
        </p:nvCxnSpPr>
        <p:spPr>
          <a:xfrm flipV="1">
            <a:off x="530225" y="5962650"/>
            <a:ext cx="8107363" cy="635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3236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hteck 6"/>
          <p:cNvSpPr/>
          <p:nvPr userDrawn="1"/>
        </p:nvSpPr>
        <p:spPr>
          <a:xfrm>
            <a:off x="0" y="2360613"/>
            <a:ext cx="160338" cy="4497387"/>
          </a:xfrm>
          <a:prstGeom prst="rect">
            <a:avLst/>
          </a:prstGeom>
          <a:solidFill>
            <a:srgbClr val="FFD833"/>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8" name="Rechteck 7"/>
          <p:cNvSpPr/>
          <p:nvPr userDrawn="1"/>
        </p:nvSpPr>
        <p:spPr>
          <a:xfrm>
            <a:off x="8658225" y="-19050"/>
            <a:ext cx="485775" cy="1293813"/>
          </a:xfrm>
          <a:prstGeom prst="rect">
            <a:avLst/>
          </a:prstGeom>
          <a:solidFill>
            <a:srgbClr val="007040"/>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9" name="Grafik 8"/>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bwMode="auto">
          <a:xfrm>
            <a:off x="397437" y="5942013"/>
            <a:ext cx="1598504"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Gerader Verbinder 9"/>
          <p:cNvCxnSpPr/>
          <p:nvPr userDrawn="1"/>
        </p:nvCxnSpPr>
        <p:spPr>
          <a:xfrm flipV="1">
            <a:off x="530225" y="5962650"/>
            <a:ext cx="8107363" cy="6350"/>
          </a:xfrm>
          <a:prstGeom prst="line">
            <a:avLst/>
          </a:prstGeom>
        </p:spPr>
        <p:style>
          <a:lnRef idx="1">
            <a:schemeClr val="accent1"/>
          </a:lnRef>
          <a:fillRef idx="0">
            <a:schemeClr val="accent1"/>
          </a:fillRef>
          <a:effectRef idx="0">
            <a:schemeClr val="accent1"/>
          </a:effectRef>
          <a:fontRef idx="minor">
            <a:schemeClr val="tx1"/>
          </a:fontRef>
        </p:style>
      </p:cxnSp>
      <p:sp>
        <p:nvSpPr>
          <p:cNvPr id="11" name="Fußzeilenplatzhalter 16"/>
          <p:cNvSpPr txBox="1">
            <a:spLocks/>
          </p:cNvSpPr>
          <p:nvPr userDrawn="1"/>
        </p:nvSpPr>
        <p:spPr>
          <a:xfrm>
            <a:off x="4572000" y="6369050"/>
            <a:ext cx="4103688" cy="365125"/>
          </a:xfrm>
          <a:prstGeom prst="rect">
            <a:avLst/>
          </a:prstGeom>
        </p:spPr>
        <p:txBody>
          <a:bodyPr lIns="0" tIns="0" rIns="0"/>
          <a:lstStyle>
            <a:defPPr>
              <a:defRPr lang="de-DE"/>
            </a:defPPr>
            <a:lvl1pPr algn="r" rtl="0" eaLnBrk="1" fontAlgn="auto" hangingPunct="1">
              <a:spcBef>
                <a:spcPts val="0"/>
              </a:spcBef>
              <a:spcAft>
                <a:spcPts val="0"/>
              </a:spcAft>
              <a:defRPr sz="800" kern="1200">
                <a:solidFill>
                  <a:schemeClr val="tx1">
                    <a:tint val="75000"/>
                  </a:schemeClr>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de-DE" dirty="0" smtClean="0"/>
              <a:t>Modul 1 – Standardisierung</a:t>
            </a:r>
            <a:r>
              <a:rPr lang="de-DE" baseline="0" dirty="0" smtClean="0"/>
              <a:t> </a:t>
            </a:r>
            <a:r>
              <a:rPr lang="he-IL" dirty="0" smtClean="0">
                <a:cs typeface="+mn-cs"/>
              </a:rPr>
              <a:t>׀</a:t>
            </a:r>
            <a:r>
              <a:rPr lang="de-DE" dirty="0" smtClean="0">
                <a:cs typeface="+mn-cs"/>
              </a:rPr>
              <a:t> </a:t>
            </a:r>
            <a:fld id="{B031E05E-5DBC-4F47-A1F1-F8DEAAE8416C}" type="datetime1">
              <a:rPr lang="de-DE" smtClean="0"/>
              <a:pPr>
                <a:defRPr/>
              </a:pPr>
              <a:t>20.04.2017</a:t>
            </a:fld>
            <a:r>
              <a:rPr lang="de-DE" dirty="0" smtClean="0"/>
              <a:t> </a:t>
            </a:r>
            <a:r>
              <a:rPr lang="he-IL" dirty="0" smtClean="0">
                <a:cs typeface="+mn-cs"/>
              </a:rPr>
              <a:t>׀</a:t>
            </a:r>
            <a:r>
              <a:rPr lang="de-DE" dirty="0" smtClean="0"/>
              <a:t> Seite </a:t>
            </a:r>
            <a:fld id="{128D9E29-8BBB-4709-A69C-27BFDF80AE50}" type="slidenum">
              <a:rPr lang="de-DE" smtClean="0"/>
              <a:pPr>
                <a:defRPr/>
              </a:pPr>
              <a:t>‹Nr.›</a:t>
            </a:fld>
            <a:endParaRPr lang="de-DE" dirty="0" smtClean="0"/>
          </a:p>
          <a:p>
            <a:pPr>
              <a:defRPr/>
            </a:pPr>
            <a:endParaRPr lang="de-DE" dirty="0"/>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22" r:id="rId3"/>
    <p:sldLayoutId id="2147483923" r:id="rId4"/>
    <p:sldLayoutId id="2147483921" r:id="rId5"/>
    <p:sldLayoutId id="2147483924" r:id="rId6"/>
    <p:sldLayoutId id="2147483925" r:id="rId7"/>
  </p:sldLayoutIdLst>
  <p:timing>
    <p:tnLst>
      <p:par>
        <p:cTn id="1" dur="indefinite" restart="never" nodeType="tmRoot"/>
      </p:par>
    </p:tnLst>
  </p:timing>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Arial" panose="020B0604020202020204" pitchFamily="34" charset="0"/>
        </a:defRPr>
      </a:lvl2pPr>
      <a:lvl3pPr algn="l" rtl="0" eaLnBrk="1" fontAlgn="base" hangingPunct="1">
        <a:lnSpc>
          <a:spcPct val="90000"/>
        </a:lnSpc>
        <a:spcBef>
          <a:spcPct val="0"/>
        </a:spcBef>
        <a:spcAft>
          <a:spcPct val="0"/>
        </a:spcAft>
        <a:defRPr sz="4400">
          <a:solidFill>
            <a:schemeClr val="tx1"/>
          </a:solidFill>
          <a:latin typeface="Arial" panose="020B0604020202020204" pitchFamily="34" charset="0"/>
        </a:defRPr>
      </a:lvl3pPr>
      <a:lvl4pPr algn="l" rtl="0" eaLnBrk="1" fontAlgn="base" hangingPunct="1">
        <a:lnSpc>
          <a:spcPct val="90000"/>
        </a:lnSpc>
        <a:spcBef>
          <a:spcPct val="0"/>
        </a:spcBef>
        <a:spcAft>
          <a:spcPct val="0"/>
        </a:spcAft>
        <a:defRPr sz="4400">
          <a:solidFill>
            <a:schemeClr val="tx1"/>
          </a:solidFill>
          <a:latin typeface="Arial" panose="020B0604020202020204" pitchFamily="34" charset="0"/>
        </a:defRPr>
      </a:lvl4pPr>
      <a:lvl5pPr algn="l" rtl="0" eaLnBrk="1" fontAlgn="base" hangingPunct="1">
        <a:lnSpc>
          <a:spcPct val="90000"/>
        </a:lnSpc>
        <a:spcBef>
          <a:spcPct val="0"/>
        </a:spcBef>
        <a:spcAft>
          <a:spcPct val="0"/>
        </a:spcAft>
        <a:defRPr sz="4400">
          <a:solidFill>
            <a:schemeClr val="tx1"/>
          </a:solidFill>
          <a:latin typeface="Arial" panose="020B0604020202020204"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16.jpeg"/><Relationship Id="rId5" Type="http://schemas.openxmlformats.org/officeDocument/2006/relationships/image" Target="../media/image14.png"/><Relationship Id="rId10" Type="http://schemas.openxmlformats.org/officeDocument/2006/relationships/image" Target="../media/image15.jpeg"/><Relationship Id="rId4" Type="http://schemas.openxmlformats.org/officeDocument/2006/relationships/image" Target="../media/image13.png"/><Relationship Id="rId9"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11.pn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11.png"/></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4.xml"/><Relationship Id="rId1" Type="http://schemas.openxmlformats.org/officeDocument/2006/relationships/vmlDrawing" Target="../drawings/vmlDrawing5.vml"/><Relationship Id="rId5" Type="http://schemas.openxmlformats.org/officeDocument/2006/relationships/image" Target="../media/image11.png"/><Relationship Id="rId4" Type="http://schemas.openxmlformats.org/officeDocument/2006/relationships/oleObject" Target="../embeddings/oleObject6.bin"/></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4.xml"/><Relationship Id="rId1" Type="http://schemas.openxmlformats.org/officeDocument/2006/relationships/vmlDrawing" Target="../drawings/vmlDrawing6.vml"/><Relationship Id="rId5" Type="http://schemas.openxmlformats.org/officeDocument/2006/relationships/image" Target="../media/image18.png"/><Relationship Id="rId4" Type="http://schemas.openxmlformats.org/officeDocument/2006/relationships/image" Target="../media/image10.pn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4.xml"/><Relationship Id="rId1" Type="http://schemas.openxmlformats.org/officeDocument/2006/relationships/vmlDrawing" Target="../drawings/vmlDrawing7.vml"/><Relationship Id="rId5" Type="http://schemas.openxmlformats.org/officeDocument/2006/relationships/image" Target="../media/image18.png"/><Relationship Id="rId4" Type="http://schemas.openxmlformats.org/officeDocument/2006/relationships/image" Target="../media/image10.png"/></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image" Target="../media/image12.png"/><Relationship Id="rId7" Type="http://schemas.openxmlformats.org/officeDocument/2006/relationships/image" Target="../media/image10.png"/><Relationship Id="rId12" Type="http://schemas.openxmlformats.org/officeDocument/2006/relationships/image" Target="../media/image16.jpeg"/><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oleObject" Target="../embeddings/oleObject9.bin"/><Relationship Id="rId11" Type="http://schemas.openxmlformats.org/officeDocument/2006/relationships/image" Target="../media/image15.jpe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png"/><Relationship Id="rId9" Type="http://schemas.openxmlformats.org/officeDocument/2006/relationships/image" Target="../media/image1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jpeg"/><Relationship Id="rId7" Type="http://schemas.openxmlformats.org/officeDocument/2006/relationships/oleObject" Target="../embeddings/oleObject11.bin"/><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4.xml.rels><?xml version="1.0" encoding="UTF-8" standalone="yes"?>
<Relationships xmlns="http://schemas.openxmlformats.org/package/2006/relationships"><Relationship Id="rId2" Type="http://schemas.openxmlformats.org/officeDocument/2006/relationships/hyperlink" Target="mailto:Marcus.Bruehl@bkg.bund.d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ctrTitle"/>
          </p:nvPr>
        </p:nvSpPr>
        <p:spPr>
          <a:xfrm>
            <a:off x="993775" y="2292350"/>
            <a:ext cx="7272996" cy="1500188"/>
          </a:xfrm>
        </p:spPr>
        <p:txBody>
          <a:bodyPr>
            <a:normAutofit/>
          </a:bodyPr>
          <a:lstStyle/>
          <a:p>
            <a:pPr>
              <a:lnSpc>
                <a:spcPct val="100000"/>
              </a:lnSpc>
              <a:spcAft>
                <a:spcPts val="1200"/>
              </a:spcAft>
            </a:pPr>
            <a:r>
              <a:rPr lang="de-DE" altLang="de-DE" sz="3600" dirty="0"/>
              <a:t>Modul </a:t>
            </a:r>
            <a:r>
              <a:rPr lang="de-DE" altLang="de-DE" sz="3600" dirty="0" smtClean="0"/>
              <a:t>1</a:t>
            </a:r>
            <a:br>
              <a:rPr lang="de-DE" altLang="de-DE" sz="3600" dirty="0" smtClean="0"/>
            </a:br>
            <a:r>
              <a:rPr lang="de-DE" altLang="de-DE" sz="3600" dirty="0" smtClean="0"/>
              <a:t>Einführung </a:t>
            </a:r>
            <a:r>
              <a:rPr lang="de-DE" altLang="de-DE" sz="3600" dirty="0"/>
              <a:t>in die Standardisierung</a:t>
            </a:r>
            <a:endParaRPr lang="de-DE" sz="3300" dirty="0" smtClean="0"/>
          </a:p>
        </p:txBody>
      </p:sp>
      <p:sp>
        <p:nvSpPr>
          <p:cNvPr id="8195" name="Untertitel 2"/>
          <p:cNvSpPr>
            <a:spLocks noGrp="1"/>
          </p:cNvSpPr>
          <p:nvPr>
            <p:ph type="subTitle" idx="1"/>
          </p:nvPr>
        </p:nvSpPr>
        <p:spPr>
          <a:xfrm>
            <a:off x="993775" y="4008438"/>
            <a:ext cx="5122863" cy="1113689"/>
          </a:xfrm>
        </p:spPr>
        <p:txBody>
          <a:bodyPr lIns="0" tIns="0" rIns="0" bIns="0"/>
          <a:lstStyle/>
          <a:p>
            <a:r>
              <a:rPr lang="de-DE" altLang="de-DE" sz="2000" dirty="0"/>
              <a:t>Marcus Brühl</a:t>
            </a:r>
          </a:p>
          <a:p>
            <a:pPr>
              <a:lnSpc>
                <a:spcPct val="100000"/>
              </a:lnSpc>
            </a:pPr>
            <a:r>
              <a:rPr lang="de-DE" altLang="de-DE" sz="2000" dirty="0"/>
              <a:t>Bundesamt für Kartographie und Geodäsie</a:t>
            </a:r>
          </a:p>
          <a:p>
            <a:r>
              <a:rPr lang="de-DE" altLang="de-DE" sz="2000" dirty="0"/>
              <a:t>Rotenburg, 24. April </a:t>
            </a:r>
            <a:r>
              <a:rPr lang="de-DE" altLang="de-DE" sz="2000" dirty="0" smtClean="0"/>
              <a:t>2017</a:t>
            </a:r>
            <a:endParaRPr lang="en-US" sz="2000" dirty="0" smtClean="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pPr>
              <a:defRPr/>
            </a:pPr>
            <a:r>
              <a:rPr lang="de-DE" dirty="0"/>
              <a:t>Standard:</a:t>
            </a:r>
          </a:p>
          <a:p>
            <a:pPr lvl="1">
              <a:defRPr/>
            </a:pPr>
            <a:r>
              <a:rPr lang="de-DE" u="sng" dirty="0"/>
              <a:t>Einheitliche</a:t>
            </a:r>
            <a:r>
              <a:rPr lang="de-DE" dirty="0"/>
              <a:t> oder vereinheitlichte, weithin </a:t>
            </a:r>
            <a:r>
              <a:rPr lang="de-DE" u="sng" dirty="0"/>
              <a:t>anerkannte</a:t>
            </a:r>
            <a:r>
              <a:rPr lang="de-DE" dirty="0"/>
              <a:t> und meist </a:t>
            </a:r>
            <a:r>
              <a:rPr lang="de-DE" u="sng" dirty="0"/>
              <a:t>angewandte</a:t>
            </a:r>
            <a:r>
              <a:rPr lang="de-DE" dirty="0"/>
              <a:t> (oder zumindest angestrebte) Art und Weise, etwas herzustellen oder durchzuführen </a:t>
            </a:r>
            <a:r>
              <a:rPr lang="de-DE" i="1" dirty="0"/>
              <a:t>(Wikipedia)</a:t>
            </a:r>
          </a:p>
          <a:p>
            <a:pPr lvl="1">
              <a:defRPr/>
            </a:pPr>
            <a:r>
              <a:rPr lang="de-DE" altLang="de-DE" dirty="0"/>
              <a:t>Definiert Konventionen und Verfahren</a:t>
            </a:r>
          </a:p>
          <a:p>
            <a:pPr lvl="1">
              <a:defRPr/>
            </a:pPr>
            <a:r>
              <a:rPr lang="de-DE" altLang="de-DE" dirty="0"/>
              <a:t>Vorschriftscharakter durch formale Bestätigung anerkannter </a:t>
            </a:r>
            <a:r>
              <a:rPr lang="de-DE" altLang="de-DE" dirty="0" smtClean="0"/>
              <a:t>Gremien</a:t>
            </a:r>
            <a:endParaRPr lang="de-DE" altLang="de-DE" dirty="0"/>
          </a:p>
          <a:p>
            <a:pPr>
              <a:defRPr/>
            </a:pPr>
            <a:r>
              <a:rPr lang="de-DE" altLang="de-DE" dirty="0" smtClean="0"/>
              <a:t>Wortherkunft:</a:t>
            </a:r>
          </a:p>
          <a:p>
            <a:pPr lvl="1">
              <a:defRPr/>
            </a:pPr>
            <a:r>
              <a:rPr lang="de-DE" altLang="de-DE" dirty="0" smtClean="0"/>
              <a:t>Germanisch: </a:t>
            </a:r>
            <a:r>
              <a:rPr lang="de-DE" altLang="de-DE" dirty="0" err="1" smtClean="0"/>
              <a:t>standhard</a:t>
            </a:r>
            <a:r>
              <a:rPr lang="de-DE" altLang="de-DE" dirty="0" smtClean="0"/>
              <a:t> („standfest“) </a:t>
            </a:r>
            <a:r>
              <a:rPr lang="de-DE" altLang="de-DE" dirty="0" smtClean="0">
                <a:sym typeface="Wingdings" panose="05000000000000000000" pitchFamily="2" charset="2"/>
              </a:rPr>
              <a:t> Altfranzösisch: </a:t>
            </a:r>
            <a:r>
              <a:rPr lang="de-DE" altLang="de-DE" dirty="0" err="1" smtClean="0">
                <a:sym typeface="Wingdings" panose="05000000000000000000" pitchFamily="2" charset="2"/>
              </a:rPr>
              <a:t>estandard</a:t>
            </a:r>
            <a:r>
              <a:rPr lang="de-DE" altLang="de-DE" dirty="0" smtClean="0">
                <a:sym typeface="Wingdings" panose="05000000000000000000" pitchFamily="2" charset="2"/>
              </a:rPr>
              <a:t> („militärisches Feldzeichen“)  Englisch  Anfang des 19. Jh.: Deutsch</a:t>
            </a:r>
            <a:endParaRPr lang="de-DE" altLang="de-DE" dirty="0" smtClean="0"/>
          </a:p>
          <a:p>
            <a:endParaRPr lang="de-DE" dirty="0"/>
          </a:p>
        </p:txBody>
      </p:sp>
      <p:sp>
        <p:nvSpPr>
          <p:cNvPr id="3" name="Titel 2"/>
          <p:cNvSpPr>
            <a:spLocks noGrp="1"/>
          </p:cNvSpPr>
          <p:nvPr>
            <p:ph type="title"/>
          </p:nvPr>
        </p:nvSpPr>
        <p:spPr/>
        <p:txBody>
          <a:bodyPr/>
          <a:lstStyle/>
          <a:p>
            <a:r>
              <a:rPr lang="de-DE" altLang="de-DE" dirty="0"/>
              <a:t>(2) Definition</a:t>
            </a:r>
            <a:endParaRPr lang="de-DE" dirty="0"/>
          </a:p>
        </p:txBody>
      </p:sp>
    </p:spTree>
    <p:extLst>
      <p:ext uri="{BB962C8B-B14F-4D97-AF65-F5344CB8AC3E}">
        <p14:creationId xmlns:p14="http://schemas.microsoft.com/office/powerpoint/2010/main" val="152171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Im Deutschen: Standard </a:t>
            </a:r>
            <a:r>
              <a:rPr lang="de-DE" altLang="de-DE" dirty="0">
                <a:sym typeface="Wingdings" panose="05000000000000000000" pitchFamily="2" charset="2"/>
              </a:rPr>
              <a:t> Norm</a:t>
            </a:r>
          </a:p>
          <a:p>
            <a:r>
              <a:rPr lang="de-DE" altLang="de-DE" dirty="0"/>
              <a:t>De-jure-Standard: </a:t>
            </a:r>
            <a:r>
              <a:rPr lang="de-DE" altLang="de-DE" b="1" dirty="0"/>
              <a:t>Norm</a:t>
            </a:r>
          </a:p>
          <a:p>
            <a:pPr lvl="1"/>
            <a:r>
              <a:rPr lang="de-DE" altLang="de-DE" dirty="0"/>
              <a:t>Durch nationales Normungsverfahren erarbeitet (z.B. DIN-Norm)</a:t>
            </a:r>
          </a:p>
          <a:p>
            <a:pPr lvl="1"/>
            <a:r>
              <a:rPr lang="de-DE" altLang="de-DE" dirty="0"/>
              <a:t>Rechtskräftig</a:t>
            </a:r>
          </a:p>
          <a:p>
            <a:r>
              <a:rPr lang="de-DE" altLang="de-DE" dirty="0"/>
              <a:t>De-facto-Standard: </a:t>
            </a:r>
            <a:r>
              <a:rPr lang="de-DE" altLang="de-DE" b="1" dirty="0"/>
              <a:t>Standard</a:t>
            </a:r>
          </a:p>
          <a:p>
            <a:pPr lvl="1"/>
            <a:r>
              <a:rPr lang="de-DE" altLang="de-DE" dirty="0"/>
              <a:t>Von industriellen Interessengruppen erarbeitet</a:t>
            </a:r>
            <a:endParaRPr lang="de-DE" altLang="de-DE" b="1" dirty="0"/>
          </a:p>
          <a:p>
            <a:pPr lvl="1"/>
            <a:r>
              <a:rPr lang="de-DE" altLang="de-DE" dirty="0"/>
              <a:t>„Industrie-Standard</a:t>
            </a:r>
            <a:r>
              <a:rPr lang="de-DE" altLang="de-DE" dirty="0" smtClean="0"/>
              <a:t>“</a:t>
            </a:r>
            <a:endParaRPr lang="de-DE" altLang="de-DE" dirty="0"/>
          </a:p>
        </p:txBody>
      </p:sp>
      <p:sp>
        <p:nvSpPr>
          <p:cNvPr id="3" name="Titel 2"/>
          <p:cNvSpPr>
            <a:spLocks noGrp="1"/>
          </p:cNvSpPr>
          <p:nvPr>
            <p:ph type="title"/>
          </p:nvPr>
        </p:nvSpPr>
        <p:spPr/>
        <p:txBody>
          <a:bodyPr/>
          <a:lstStyle/>
          <a:p>
            <a:r>
              <a:rPr lang="de-DE" altLang="de-DE" dirty="0"/>
              <a:t>(2) Definition</a:t>
            </a:r>
            <a:endParaRPr lang="de-DE" dirty="0"/>
          </a:p>
        </p:txBody>
      </p:sp>
    </p:spTree>
    <p:extLst>
      <p:ext uri="{BB962C8B-B14F-4D97-AF65-F5344CB8AC3E}">
        <p14:creationId xmlns:p14="http://schemas.microsoft.com/office/powerpoint/2010/main" val="11607901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Muss öffentlich angekündigt werden </a:t>
            </a:r>
            <a:r>
              <a:rPr lang="de-DE" altLang="de-DE" i="1" dirty="0"/>
              <a:t>(</a:t>
            </a:r>
            <a:r>
              <a:rPr lang="de-DE" altLang="de-DE" i="1" dirty="0" err="1"/>
              <a:t>transparency</a:t>
            </a:r>
            <a:r>
              <a:rPr lang="de-DE" altLang="de-DE" i="1" dirty="0"/>
              <a:t>)</a:t>
            </a:r>
          </a:p>
          <a:p>
            <a:r>
              <a:rPr lang="de-DE" altLang="de-DE" dirty="0"/>
              <a:t>Öffentlichkeit muss zur Verabschiedung der Norm durch ein Einspruchsverfahren die Möglichkeit zur Kommentierung gegeben werden </a:t>
            </a:r>
            <a:r>
              <a:rPr lang="de-DE" altLang="de-DE" i="1" dirty="0"/>
              <a:t>(</a:t>
            </a:r>
            <a:r>
              <a:rPr lang="de-DE" altLang="de-DE" i="1" dirty="0" err="1"/>
              <a:t>public</a:t>
            </a:r>
            <a:r>
              <a:rPr lang="de-DE" altLang="de-DE" i="1" dirty="0"/>
              <a:t> </a:t>
            </a:r>
            <a:r>
              <a:rPr lang="de-DE" altLang="de-DE" i="1" dirty="0" err="1"/>
              <a:t>inquiry</a:t>
            </a:r>
            <a:r>
              <a:rPr lang="de-DE" altLang="de-DE" i="1" dirty="0"/>
              <a:t>)</a:t>
            </a:r>
          </a:p>
          <a:p>
            <a:r>
              <a:rPr lang="de-DE" altLang="de-DE" dirty="0"/>
              <a:t>Norm muss in nationale Normenwerke übernommen werden </a:t>
            </a:r>
            <a:r>
              <a:rPr lang="de-DE" altLang="de-DE" i="1" dirty="0"/>
              <a:t>(</a:t>
            </a:r>
            <a:r>
              <a:rPr lang="de-DE" altLang="de-DE" i="1" dirty="0" err="1"/>
              <a:t>transposition</a:t>
            </a:r>
            <a:r>
              <a:rPr lang="de-DE" altLang="de-DE" i="1" dirty="0"/>
              <a:t>)</a:t>
            </a:r>
            <a:r>
              <a:rPr lang="de-DE" altLang="de-DE" dirty="0"/>
              <a:t>; abweichende nationale Normen müssen zurückgezogen werden</a:t>
            </a:r>
          </a:p>
          <a:p>
            <a:r>
              <a:rPr lang="de-DE" altLang="de-DE" dirty="0"/>
              <a:t>Arbeiten an einer nationalen Norm sind einzustellen, wenn sie einer in Entwicklung befindlichen europäischen Norm widerspricht </a:t>
            </a:r>
            <a:r>
              <a:rPr lang="de-DE" altLang="de-DE" i="1" dirty="0"/>
              <a:t>(standstill</a:t>
            </a:r>
            <a:r>
              <a:rPr lang="de-DE" altLang="de-DE" i="1" dirty="0" smtClean="0"/>
              <a:t>)</a:t>
            </a:r>
            <a:endParaRPr lang="de-DE" altLang="de-DE" i="1" dirty="0"/>
          </a:p>
        </p:txBody>
      </p:sp>
      <p:sp>
        <p:nvSpPr>
          <p:cNvPr id="3" name="Titel 2"/>
          <p:cNvSpPr>
            <a:spLocks noGrp="1"/>
          </p:cNvSpPr>
          <p:nvPr>
            <p:ph type="title"/>
          </p:nvPr>
        </p:nvSpPr>
        <p:spPr/>
        <p:txBody>
          <a:bodyPr/>
          <a:lstStyle/>
          <a:p>
            <a:r>
              <a:rPr lang="de-DE" altLang="de-DE" dirty="0"/>
              <a:t>(2) Norm (rechtskräftig)</a:t>
            </a:r>
            <a:endParaRPr lang="de-DE" dirty="0"/>
          </a:p>
        </p:txBody>
      </p:sp>
    </p:spTree>
    <p:extLst>
      <p:ext uri="{BB962C8B-B14F-4D97-AF65-F5344CB8AC3E}">
        <p14:creationId xmlns:p14="http://schemas.microsoft.com/office/powerpoint/2010/main" val="216415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504000" y="1638000"/>
            <a:ext cx="7770205" cy="4237200"/>
          </a:xfrm>
        </p:spPr>
        <p:txBody>
          <a:bodyPr/>
          <a:lstStyle/>
          <a:p>
            <a:r>
              <a:rPr lang="de-DE" altLang="de-DE" dirty="0"/>
              <a:t>Kompatibilität zwischen (mindestens zwei) Systemelementen erreichen</a:t>
            </a:r>
          </a:p>
          <a:p>
            <a:r>
              <a:rPr lang="de-DE" altLang="de-DE" dirty="0"/>
              <a:t>Beschreibung von:</a:t>
            </a:r>
          </a:p>
          <a:p>
            <a:pPr lvl="1"/>
            <a:r>
              <a:rPr lang="de-DE" altLang="de-DE" dirty="0"/>
              <a:t>festgelegten Zuständen und</a:t>
            </a:r>
          </a:p>
          <a:p>
            <a:pPr lvl="1"/>
            <a:r>
              <a:rPr lang="de-DE" altLang="de-DE" dirty="0"/>
              <a:t>zwingende Eigenschaften für </a:t>
            </a:r>
            <a:r>
              <a:rPr lang="de-DE" altLang="de-DE" dirty="0" smtClean="0"/>
              <a:t>Interaktionen</a:t>
            </a:r>
            <a:endParaRPr lang="de-DE" altLang="de-DE" dirty="0"/>
          </a:p>
        </p:txBody>
      </p:sp>
      <p:sp>
        <p:nvSpPr>
          <p:cNvPr id="3" name="Titel 2"/>
          <p:cNvSpPr>
            <a:spLocks noGrp="1"/>
          </p:cNvSpPr>
          <p:nvPr>
            <p:ph type="title"/>
          </p:nvPr>
        </p:nvSpPr>
        <p:spPr/>
        <p:txBody>
          <a:bodyPr/>
          <a:lstStyle/>
          <a:p>
            <a:r>
              <a:rPr lang="de-DE" altLang="de-DE" dirty="0"/>
              <a:t>(2) Ziel der Standardisierung</a:t>
            </a:r>
            <a:endParaRPr lang="de-DE"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rcRect l="7994" t="49606" b="6659"/>
          <a:stretch>
            <a:fillRect/>
          </a:stretch>
        </p:blipFill>
        <p:spPr bwMode="auto">
          <a:xfrm>
            <a:off x="3811588" y="4046538"/>
            <a:ext cx="1589087" cy="118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81713" y="3736975"/>
            <a:ext cx="1925637"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82638" y="3871913"/>
            <a:ext cx="2347912" cy="165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Gerade Verbindung mit Pfeil 6"/>
          <p:cNvCxnSpPr/>
          <p:nvPr/>
        </p:nvCxnSpPr>
        <p:spPr>
          <a:xfrm>
            <a:off x="3187700" y="4675188"/>
            <a:ext cx="549275" cy="0"/>
          </a:xfrm>
          <a:prstGeom prst="straightConnector1">
            <a:avLst/>
          </a:prstGeom>
          <a:ln w="38100">
            <a:solidFill>
              <a:srgbClr val="237F44"/>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8" name="Gerade Verbindung mit Pfeil 7"/>
          <p:cNvCxnSpPr/>
          <p:nvPr/>
        </p:nvCxnSpPr>
        <p:spPr>
          <a:xfrm flipH="1">
            <a:off x="5486400" y="4659313"/>
            <a:ext cx="668338" cy="0"/>
          </a:xfrm>
          <a:prstGeom prst="straightConnector1">
            <a:avLst/>
          </a:prstGeom>
          <a:ln w="38100">
            <a:solidFill>
              <a:srgbClr val="237F44"/>
            </a:solidFill>
            <a:prstDash val="soli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791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b="1" dirty="0"/>
              <a:t>Offizieller</a:t>
            </a:r>
            <a:r>
              <a:rPr lang="de-DE" altLang="de-DE" dirty="0"/>
              <a:t> </a:t>
            </a:r>
            <a:r>
              <a:rPr lang="de-DE" altLang="de-DE" b="1" dirty="0"/>
              <a:t>Standard: </a:t>
            </a:r>
            <a:r>
              <a:rPr lang="de-DE" altLang="de-DE" dirty="0"/>
              <a:t>Aktivitäten von Standardisierungs-organisationen</a:t>
            </a:r>
          </a:p>
          <a:p>
            <a:pPr lvl="1"/>
            <a:r>
              <a:rPr lang="de-DE" altLang="de-DE" dirty="0"/>
              <a:t>GML (XML), ISO-Standards</a:t>
            </a:r>
          </a:p>
          <a:p>
            <a:r>
              <a:rPr lang="de-DE" altLang="de-DE" b="1" dirty="0" smtClean="0"/>
              <a:t>Freier </a:t>
            </a:r>
            <a:r>
              <a:rPr lang="de-DE" altLang="de-DE" b="1" dirty="0"/>
              <a:t>Standard: </a:t>
            </a:r>
            <a:r>
              <a:rPr lang="de-DE" altLang="de-DE" dirty="0"/>
              <a:t>die Beteiligten finden sich ohne zentralen Eingriff</a:t>
            </a:r>
          </a:p>
          <a:p>
            <a:pPr lvl="1"/>
            <a:r>
              <a:rPr lang="de-DE" altLang="de-DE" dirty="0"/>
              <a:t>Linux, Netzstandard TCP/IP</a:t>
            </a:r>
          </a:p>
          <a:p>
            <a:r>
              <a:rPr lang="de-DE" altLang="de-DE" b="1" dirty="0" smtClean="0"/>
              <a:t>Quasi-Standard </a:t>
            </a:r>
            <a:r>
              <a:rPr lang="de-DE" altLang="de-DE" b="1" dirty="0"/>
              <a:t>(Industrie-Standard):</a:t>
            </a:r>
            <a:r>
              <a:rPr lang="de-DE" altLang="de-DE" dirty="0"/>
              <a:t> definieren sich über die Marktmacht einzelner Produkte</a:t>
            </a:r>
          </a:p>
          <a:p>
            <a:pPr lvl="1"/>
            <a:r>
              <a:rPr lang="de-DE" altLang="de-DE" dirty="0"/>
              <a:t>Windows, MS-Office, PostScript, </a:t>
            </a:r>
            <a:r>
              <a:rPr lang="de-DE" altLang="de-DE" dirty="0" err="1" smtClean="0"/>
              <a:t>pdf</a:t>
            </a:r>
            <a:endParaRPr lang="de-DE" altLang="de-DE" dirty="0"/>
          </a:p>
        </p:txBody>
      </p:sp>
      <p:sp>
        <p:nvSpPr>
          <p:cNvPr id="3" name="Titel 2"/>
          <p:cNvSpPr>
            <a:spLocks noGrp="1"/>
          </p:cNvSpPr>
          <p:nvPr>
            <p:ph type="title"/>
          </p:nvPr>
        </p:nvSpPr>
        <p:spPr/>
        <p:txBody>
          <a:bodyPr/>
          <a:lstStyle/>
          <a:p>
            <a:r>
              <a:rPr lang="de-DE" altLang="de-DE" dirty="0"/>
              <a:t>(2) Arten von Standards</a:t>
            </a:r>
            <a:endParaRPr lang="de-DE" dirty="0"/>
          </a:p>
        </p:txBody>
      </p:sp>
    </p:spTree>
    <p:extLst>
      <p:ext uri="{BB962C8B-B14F-4D97-AF65-F5344CB8AC3E}">
        <p14:creationId xmlns:p14="http://schemas.microsoft.com/office/powerpoint/2010/main" val="3638596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504000" y="1638000"/>
            <a:ext cx="7168039" cy="4237200"/>
          </a:xfrm>
        </p:spPr>
        <p:txBody>
          <a:bodyPr/>
          <a:lstStyle/>
          <a:p>
            <a:r>
              <a:rPr lang="de-DE" altLang="de-DE" dirty="0"/>
              <a:t>Zeitgleiches Entstehen konkurrierender Standards</a:t>
            </a:r>
          </a:p>
          <a:p>
            <a:pPr lvl="1"/>
            <a:r>
              <a:rPr lang="de-DE" altLang="de-DE" dirty="0"/>
              <a:t>Hochdichte DVD: HD DVD </a:t>
            </a:r>
            <a:r>
              <a:rPr lang="de-DE" altLang="de-DE" dirty="0">
                <a:sym typeface="Wingdings" panose="05000000000000000000" pitchFamily="2" charset="2"/>
              </a:rPr>
              <a:t> </a:t>
            </a:r>
            <a:r>
              <a:rPr lang="de-DE" altLang="de-DE" dirty="0" smtClean="0">
                <a:sym typeface="Wingdings" panose="05000000000000000000" pitchFamily="2" charset="2"/>
              </a:rPr>
              <a:t>Blu-ray</a:t>
            </a:r>
          </a:p>
          <a:p>
            <a:pPr lvl="1"/>
            <a:r>
              <a:rPr lang="de-DE" altLang="de-DE" dirty="0" smtClean="0">
                <a:sym typeface="Wingdings" panose="05000000000000000000" pitchFamily="2" charset="2"/>
              </a:rPr>
              <a:t>Blu-ray </a:t>
            </a:r>
            <a:r>
              <a:rPr lang="de-DE" altLang="de-DE" dirty="0">
                <a:sym typeface="Wingdings" panose="05000000000000000000" pitchFamily="2" charset="2"/>
              </a:rPr>
              <a:t>setzt sich </a:t>
            </a:r>
            <a:r>
              <a:rPr lang="de-DE" altLang="de-DE" dirty="0" smtClean="0">
                <a:sym typeface="Wingdings" panose="05000000000000000000" pitchFamily="2" charset="2"/>
              </a:rPr>
              <a:t>durch</a:t>
            </a:r>
          </a:p>
          <a:p>
            <a:pPr lvl="1"/>
            <a:endParaRPr lang="de-DE" altLang="de-DE" dirty="0">
              <a:sym typeface="Wingdings" panose="05000000000000000000" pitchFamily="2" charset="2"/>
            </a:endParaRPr>
          </a:p>
          <a:p>
            <a:r>
              <a:rPr lang="de-DE" altLang="de-DE" dirty="0">
                <a:sym typeface="Wingdings" panose="05000000000000000000" pitchFamily="2" charset="2"/>
              </a:rPr>
              <a:t>Ungewissheit über Akzeptanz eines Standards</a:t>
            </a:r>
          </a:p>
          <a:p>
            <a:pPr lvl="1"/>
            <a:r>
              <a:rPr lang="de-DE" altLang="de-DE" dirty="0">
                <a:sym typeface="Wingdings" panose="05000000000000000000" pitchFamily="2" charset="2"/>
              </a:rPr>
              <a:t>Digital-terrestrisches Fernsehen: DVB-T  </a:t>
            </a:r>
            <a:r>
              <a:rPr lang="de-DE" altLang="de-DE" dirty="0" smtClean="0">
                <a:sym typeface="Wingdings" panose="05000000000000000000" pitchFamily="2" charset="2"/>
              </a:rPr>
              <a:t>seit Ende März 2017</a:t>
            </a:r>
            <a:r>
              <a:rPr lang="de-DE" altLang="de-DE" dirty="0">
                <a:sym typeface="Wingdings" panose="05000000000000000000" pitchFamily="2" charset="2"/>
              </a:rPr>
              <a:t>: DVB-T2 </a:t>
            </a:r>
            <a:endParaRPr lang="de-DE" altLang="de-DE" dirty="0" smtClean="0">
              <a:sym typeface="Wingdings" panose="05000000000000000000" pitchFamily="2" charset="2"/>
            </a:endParaRPr>
          </a:p>
          <a:p>
            <a:pPr lvl="1"/>
            <a:r>
              <a:rPr lang="de-DE" altLang="de-DE" dirty="0" smtClean="0">
                <a:sym typeface="Wingdings" panose="05000000000000000000" pitchFamily="2" charset="2"/>
              </a:rPr>
              <a:t>Wird </a:t>
            </a:r>
            <a:r>
              <a:rPr lang="de-DE" altLang="de-DE" dirty="0">
                <a:sym typeface="Wingdings" panose="05000000000000000000" pitchFamily="2" charset="2"/>
              </a:rPr>
              <a:t>sich dies durchsetzen in Konkurrenz zu anderen Verbreitungsformen von Fernsehen</a:t>
            </a:r>
            <a:r>
              <a:rPr lang="de-DE" altLang="de-DE" dirty="0" smtClean="0">
                <a:sym typeface="Wingdings" panose="05000000000000000000" pitchFamily="2" charset="2"/>
              </a:rPr>
              <a:t>?</a:t>
            </a:r>
            <a:endParaRPr lang="de-DE" altLang="de-DE" dirty="0">
              <a:sym typeface="Wingdings" panose="05000000000000000000" pitchFamily="2" charset="2"/>
            </a:endParaRPr>
          </a:p>
        </p:txBody>
      </p:sp>
      <p:sp>
        <p:nvSpPr>
          <p:cNvPr id="3" name="Titel 2"/>
          <p:cNvSpPr>
            <a:spLocks noGrp="1"/>
          </p:cNvSpPr>
          <p:nvPr>
            <p:ph type="title"/>
          </p:nvPr>
        </p:nvSpPr>
        <p:spPr/>
        <p:txBody>
          <a:bodyPr/>
          <a:lstStyle/>
          <a:p>
            <a:r>
              <a:rPr lang="de-DE" altLang="de-DE" dirty="0"/>
              <a:t>(2) Standard und Wettbewerb</a:t>
            </a:r>
            <a:endParaRPr lang="de-DE" dirty="0"/>
          </a:p>
        </p:txBody>
      </p:sp>
    </p:spTree>
    <p:extLst>
      <p:ext uri="{BB962C8B-B14F-4D97-AF65-F5344CB8AC3E}">
        <p14:creationId xmlns:p14="http://schemas.microsoft.com/office/powerpoint/2010/main" val="311702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503999" y="1638000"/>
            <a:ext cx="8298029" cy="4237200"/>
          </a:xfrm>
        </p:spPr>
        <p:txBody>
          <a:bodyPr/>
          <a:lstStyle/>
          <a:p>
            <a:r>
              <a:rPr lang="de-DE" altLang="de-DE" dirty="0"/>
              <a:t>Vorteile:</a:t>
            </a:r>
          </a:p>
          <a:p>
            <a:pPr lvl="1"/>
            <a:r>
              <a:rPr lang="de-DE" altLang="de-DE" dirty="0"/>
              <a:t>Verlässlicher Zugriff (Kompatibilität)</a:t>
            </a:r>
          </a:p>
          <a:p>
            <a:pPr lvl="1"/>
            <a:r>
              <a:rPr lang="de-DE" altLang="de-DE" dirty="0"/>
              <a:t>Normvorgaben reduzieren Entwicklungsaufwand</a:t>
            </a:r>
          </a:p>
          <a:p>
            <a:pPr lvl="2"/>
            <a:r>
              <a:rPr lang="de-DE" altLang="de-DE" dirty="0"/>
              <a:t>Produzenten kennen Normvorgaben</a:t>
            </a:r>
          </a:p>
          <a:p>
            <a:pPr lvl="2"/>
            <a:r>
              <a:rPr lang="de-DE" altLang="de-DE" dirty="0"/>
              <a:t>Weniger Forschungsaufwand und Marketingstudien</a:t>
            </a:r>
          </a:p>
          <a:p>
            <a:pPr lvl="2"/>
            <a:r>
              <a:rPr lang="de-DE" altLang="de-DE" dirty="0"/>
              <a:t>Effizienzsteigerung, z.B. bei der Entwicklung von Anwendungen</a:t>
            </a:r>
          </a:p>
          <a:p>
            <a:pPr lvl="1"/>
            <a:r>
              <a:rPr lang="de-DE" altLang="de-DE" dirty="0"/>
              <a:t>Produzentenvielfalt</a:t>
            </a:r>
          </a:p>
          <a:p>
            <a:pPr lvl="2"/>
            <a:r>
              <a:rPr lang="de-DE" altLang="de-DE" dirty="0"/>
              <a:t>Konsumenten sind bei Ergänzungen nicht auf denselben Produzenten angewiesen</a:t>
            </a:r>
          </a:p>
          <a:p>
            <a:pPr lvl="1"/>
            <a:r>
              <a:rPr lang="de-DE" altLang="de-DE" dirty="0"/>
              <a:t>Synergien</a:t>
            </a:r>
          </a:p>
          <a:p>
            <a:pPr lvl="1"/>
            <a:r>
              <a:rPr lang="de-DE" altLang="de-DE" dirty="0"/>
              <a:t>Verknüpfungen verschiedener Fachbereiche</a:t>
            </a:r>
          </a:p>
          <a:p>
            <a:pPr lvl="1"/>
            <a:r>
              <a:rPr lang="de-DE" altLang="de-DE" dirty="0"/>
              <a:t>i.d.R. sind Freiheitsgrade enthalten, was </a:t>
            </a:r>
            <a:r>
              <a:rPr lang="de-DE" altLang="de-DE" dirty="0" smtClean="0"/>
              <a:t>Profilbildungen </a:t>
            </a:r>
            <a:r>
              <a:rPr lang="de-DE" altLang="de-DE" dirty="0"/>
              <a:t>ermöglicht</a:t>
            </a:r>
          </a:p>
          <a:p>
            <a:endParaRPr lang="de-DE" dirty="0"/>
          </a:p>
        </p:txBody>
      </p:sp>
      <p:sp>
        <p:nvSpPr>
          <p:cNvPr id="3" name="Titel 2"/>
          <p:cNvSpPr>
            <a:spLocks noGrp="1"/>
          </p:cNvSpPr>
          <p:nvPr>
            <p:ph type="title"/>
          </p:nvPr>
        </p:nvSpPr>
        <p:spPr>
          <a:xfrm>
            <a:off x="503999" y="482398"/>
            <a:ext cx="7145737" cy="925778"/>
          </a:xfrm>
        </p:spPr>
        <p:txBody>
          <a:bodyPr/>
          <a:lstStyle/>
          <a:p>
            <a:r>
              <a:rPr lang="de-DE" altLang="de-DE" dirty="0"/>
              <a:t>(2) Vor- und Nachteile der Standardisierung</a:t>
            </a:r>
            <a:endParaRPr lang="de-DE" dirty="0"/>
          </a:p>
        </p:txBody>
      </p:sp>
    </p:spTree>
    <p:extLst>
      <p:ext uri="{BB962C8B-B14F-4D97-AF65-F5344CB8AC3E}">
        <p14:creationId xmlns:p14="http://schemas.microsoft.com/office/powerpoint/2010/main" val="14618513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Nachteile:</a:t>
            </a:r>
          </a:p>
          <a:p>
            <a:pPr lvl="1"/>
            <a:r>
              <a:rPr lang="de-DE" altLang="de-DE" dirty="0"/>
              <a:t>Gewisse Einschränkung</a:t>
            </a:r>
          </a:p>
          <a:p>
            <a:pPr lvl="1"/>
            <a:r>
              <a:rPr lang="de-DE" altLang="de-DE" dirty="0"/>
              <a:t>Zukünftige Weiterentwicklung ist eingeschränkt</a:t>
            </a:r>
          </a:p>
          <a:p>
            <a:pPr lvl="1"/>
            <a:r>
              <a:rPr lang="de-DE" altLang="de-DE" dirty="0"/>
              <a:t>Nicht alle Fachbereiche können im vollen Umfang berücksichtigt werden</a:t>
            </a:r>
          </a:p>
          <a:p>
            <a:pPr lvl="1"/>
            <a:r>
              <a:rPr lang="de-DE" altLang="de-DE" dirty="0"/>
              <a:t>Durch Vereinheitlichung können Informationen verloren gehen, bzw. generalisiert werden</a:t>
            </a:r>
          </a:p>
          <a:p>
            <a:pPr lvl="1"/>
            <a:r>
              <a:rPr lang="de-DE" altLang="de-DE" dirty="0"/>
              <a:t>Es kann aufgrund von Verzögerungen bei der Entwicklung von Standards auch zu Verzögerungen bei der Entwicklung von Produkten kommen</a:t>
            </a:r>
          </a:p>
          <a:p>
            <a:pPr lvl="1"/>
            <a:r>
              <a:rPr lang="de-DE" altLang="de-DE" dirty="0"/>
              <a:t>Zeitbedarf für die Entwicklung von Standards steht im Widerspruch zur rasch fortschreitenden technischen </a:t>
            </a:r>
            <a:r>
              <a:rPr lang="de-DE" altLang="de-DE" dirty="0" smtClean="0"/>
              <a:t>Entwicklung</a:t>
            </a:r>
            <a:endParaRPr lang="de-DE" altLang="de-DE" dirty="0"/>
          </a:p>
        </p:txBody>
      </p:sp>
      <p:sp>
        <p:nvSpPr>
          <p:cNvPr id="3" name="Titel 2"/>
          <p:cNvSpPr>
            <a:spLocks noGrp="1"/>
          </p:cNvSpPr>
          <p:nvPr>
            <p:ph type="title"/>
          </p:nvPr>
        </p:nvSpPr>
        <p:spPr>
          <a:xfrm>
            <a:off x="503999" y="482398"/>
            <a:ext cx="6974751" cy="925778"/>
          </a:xfrm>
        </p:spPr>
        <p:txBody>
          <a:bodyPr/>
          <a:lstStyle/>
          <a:p>
            <a:r>
              <a:rPr lang="de-DE" altLang="de-DE" dirty="0"/>
              <a:t>(2) Vor- und Nachteile der Standardisierung</a:t>
            </a:r>
            <a:endParaRPr lang="de-DE" dirty="0"/>
          </a:p>
        </p:txBody>
      </p:sp>
    </p:spTree>
    <p:extLst>
      <p:ext uri="{BB962C8B-B14F-4D97-AF65-F5344CB8AC3E}">
        <p14:creationId xmlns:p14="http://schemas.microsoft.com/office/powerpoint/2010/main" val="17483630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altLang="de-DE" dirty="0">
                <a:solidFill>
                  <a:schemeClr val="bg1">
                    <a:lumMod val="85000"/>
                  </a:schemeClr>
                </a:solidFill>
              </a:rPr>
              <a:t>(1) Motivation für diesen Kurs</a:t>
            </a:r>
          </a:p>
          <a:p>
            <a:r>
              <a:rPr lang="de-DE" altLang="de-DE" dirty="0">
                <a:solidFill>
                  <a:schemeClr val="bg1">
                    <a:lumMod val="85000"/>
                  </a:schemeClr>
                </a:solidFill>
              </a:rPr>
              <a:t>(2) Was ist Standardisierung/Normung?</a:t>
            </a:r>
          </a:p>
          <a:p>
            <a:r>
              <a:rPr lang="de-DE" altLang="de-DE" dirty="0"/>
              <a:t>(3) Standardisierung in Informationssystemen</a:t>
            </a:r>
          </a:p>
          <a:p>
            <a:r>
              <a:rPr lang="de-DE" altLang="de-DE" dirty="0">
                <a:solidFill>
                  <a:schemeClr val="bg1">
                    <a:lumMod val="85000"/>
                  </a:schemeClr>
                </a:solidFill>
              </a:rPr>
              <a:t>(4) Standardisierung in </a:t>
            </a:r>
            <a:r>
              <a:rPr lang="de-DE" altLang="de-DE" dirty="0" smtClean="0">
                <a:solidFill>
                  <a:schemeClr val="bg1">
                    <a:lumMod val="85000"/>
                  </a:schemeClr>
                </a:solidFill>
              </a:rPr>
              <a:t>GIS</a:t>
            </a:r>
          </a:p>
          <a:p>
            <a:pPr marL="803275" indent="-268288" defTabSz="900113">
              <a:buFont typeface="Arial" panose="020B0604020202020204" pitchFamily="34" charset="0"/>
              <a:buChar char="•"/>
            </a:pPr>
            <a:r>
              <a:rPr lang="de-DE" altLang="de-DE" sz="2000" dirty="0" smtClean="0">
                <a:solidFill>
                  <a:schemeClr val="bg1">
                    <a:lumMod val="85000"/>
                  </a:schemeClr>
                </a:solidFill>
              </a:rPr>
              <a:t>Gremien </a:t>
            </a:r>
            <a:r>
              <a:rPr lang="de-DE" altLang="de-DE" sz="2000" dirty="0">
                <a:solidFill>
                  <a:schemeClr val="bg1">
                    <a:lumMod val="85000"/>
                  </a:schemeClr>
                </a:solidFill>
              </a:rPr>
              <a:t>in Deutschland, Europa und </a:t>
            </a:r>
            <a:r>
              <a:rPr lang="de-DE" altLang="de-DE" sz="2000" dirty="0" smtClean="0">
                <a:solidFill>
                  <a:schemeClr val="bg1">
                    <a:lumMod val="85000"/>
                  </a:schemeClr>
                </a:solidFill>
              </a:rPr>
              <a:t>weltweit</a:t>
            </a:r>
          </a:p>
          <a:p>
            <a:pPr marL="803275" indent="-268288" defTabSz="900113">
              <a:buFont typeface="Arial" panose="020B0604020202020204" pitchFamily="34" charset="0"/>
              <a:buChar char="•"/>
            </a:pPr>
            <a:r>
              <a:rPr lang="de-DE" altLang="de-DE" sz="2000" dirty="0" smtClean="0">
                <a:solidFill>
                  <a:schemeClr val="bg1">
                    <a:lumMod val="85000"/>
                  </a:schemeClr>
                </a:solidFill>
              </a:rPr>
              <a:t>Überblick </a:t>
            </a:r>
            <a:r>
              <a:rPr lang="de-DE" altLang="de-DE" sz="2000" dirty="0">
                <a:solidFill>
                  <a:schemeClr val="bg1">
                    <a:lumMod val="85000"/>
                  </a:schemeClr>
                </a:solidFill>
              </a:rPr>
              <a:t>über Geo-Standards</a:t>
            </a:r>
          </a:p>
          <a:p>
            <a:r>
              <a:rPr lang="de-DE" altLang="de-DE" dirty="0">
                <a:solidFill>
                  <a:schemeClr val="bg1">
                    <a:lumMod val="85000"/>
                  </a:schemeClr>
                </a:solidFill>
              </a:rPr>
              <a:t>(5) Standardisierungstrends</a:t>
            </a:r>
            <a:endParaRPr lang="de-DE" dirty="0">
              <a:solidFill>
                <a:schemeClr val="bg1">
                  <a:lumMod val="85000"/>
                </a:schemeClr>
              </a:solidFill>
            </a:endParaRPr>
          </a:p>
        </p:txBody>
      </p:sp>
      <p:sp>
        <p:nvSpPr>
          <p:cNvPr id="3" name="Titel 2"/>
          <p:cNvSpPr>
            <a:spLocks noGrp="1"/>
          </p:cNvSpPr>
          <p:nvPr>
            <p:ph type="title"/>
          </p:nvPr>
        </p:nvSpPr>
        <p:spPr/>
        <p:txBody>
          <a:bodyPr/>
          <a:lstStyle/>
          <a:p>
            <a:r>
              <a:rPr lang="de-DE" dirty="0" smtClean="0"/>
              <a:t>Überblick</a:t>
            </a:r>
            <a:endParaRPr lang="de-DE" dirty="0"/>
          </a:p>
        </p:txBody>
      </p:sp>
    </p:spTree>
    <p:extLst>
      <p:ext uri="{BB962C8B-B14F-4D97-AF65-F5344CB8AC3E}">
        <p14:creationId xmlns:p14="http://schemas.microsoft.com/office/powerpoint/2010/main" val="12394014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Standards in Informationssystemen:</a:t>
            </a:r>
          </a:p>
          <a:p>
            <a:pPr lvl="1"/>
            <a:r>
              <a:rPr lang="de-DE" altLang="de-DE" dirty="0"/>
              <a:t>Zustandsbeschreibung </a:t>
            </a:r>
            <a:r>
              <a:rPr lang="de-DE" altLang="de-DE" dirty="0">
                <a:sym typeface="Wingdings" panose="05000000000000000000" pitchFamily="2" charset="2"/>
              </a:rPr>
              <a:t> </a:t>
            </a:r>
            <a:r>
              <a:rPr lang="de-DE" altLang="de-DE" dirty="0"/>
              <a:t>Modellbildung</a:t>
            </a:r>
          </a:p>
          <a:p>
            <a:pPr lvl="1"/>
            <a:r>
              <a:rPr lang="de-DE" altLang="de-DE" dirty="0"/>
              <a:t>Interaktionen </a:t>
            </a:r>
            <a:r>
              <a:rPr lang="de-DE" altLang="de-DE" dirty="0">
                <a:sym typeface="Wingdings" panose="05000000000000000000" pitchFamily="2" charset="2"/>
              </a:rPr>
              <a:t> </a:t>
            </a:r>
            <a:r>
              <a:rPr lang="de-DE" altLang="de-DE" dirty="0"/>
              <a:t>Austausch von Informationen über Schnittstellen</a:t>
            </a:r>
          </a:p>
          <a:p>
            <a:r>
              <a:rPr lang="de-DE" altLang="de-DE" dirty="0" smtClean="0"/>
              <a:t>Ziele </a:t>
            </a:r>
            <a:r>
              <a:rPr lang="de-DE" altLang="de-DE" dirty="0"/>
              <a:t>der </a:t>
            </a:r>
            <a:r>
              <a:rPr lang="de-DE" altLang="de-DE" dirty="0" smtClean="0"/>
              <a:t>IT-Standardisierung:</a:t>
            </a:r>
          </a:p>
          <a:p>
            <a:pPr lvl="1"/>
            <a:r>
              <a:rPr lang="de-DE" altLang="de-DE" dirty="0"/>
              <a:t>durchgängige Kopplung von Geschäftsprozessen ohne </a:t>
            </a:r>
            <a:r>
              <a:rPr lang="de-DE" altLang="de-DE" dirty="0" smtClean="0"/>
              <a:t>Medienbruch</a:t>
            </a:r>
          </a:p>
          <a:p>
            <a:pPr lvl="1"/>
            <a:r>
              <a:rPr lang="de-DE" altLang="de-DE" dirty="0" smtClean="0"/>
              <a:t>Einsparung </a:t>
            </a:r>
            <a:r>
              <a:rPr lang="de-DE" altLang="de-DE" dirty="0"/>
              <a:t>von </a:t>
            </a:r>
            <a:r>
              <a:rPr lang="de-DE" altLang="de-DE" dirty="0" smtClean="0"/>
              <a:t>Kommunikationskosten</a:t>
            </a:r>
          </a:p>
          <a:p>
            <a:pPr lvl="1"/>
            <a:r>
              <a:rPr lang="de-DE" altLang="de-DE" dirty="0"/>
              <a:t>Nutzung betrieblicher Standardsoftware</a:t>
            </a:r>
          </a:p>
          <a:p>
            <a:pPr lvl="1"/>
            <a:r>
              <a:rPr lang="de-DE" altLang="de-DE" dirty="0" smtClean="0"/>
              <a:t>Verringerung der Standardisierungskosten</a:t>
            </a:r>
            <a:r>
              <a:rPr lang="de-DE" altLang="de-DE" dirty="0"/>
              <a:t>, am besten </a:t>
            </a:r>
            <a:r>
              <a:rPr lang="de-DE" altLang="de-DE" dirty="0" smtClean="0"/>
              <a:t>kostenlos; Beispiele</a:t>
            </a:r>
            <a:r>
              <a:rPr lang="de-DE" altLang="de-DE" dirty="0"/>
              <a:t>: Internet, </a:t>
            </a:r>
            <a:r>
              <a:rPr lang="de-DE" altLang="de-DE" dirty="0" err="1"/>
              <a:t>OpenOffice</a:t>
            </a:r>
            <a:r>
              <a:rPr lang="de-DE" altLang="de-DE" dirty="0"/>
              <a:t>, Linux, </a:t>
            </a:r>
            <a:r>
              <a:rPr lang="de-DE" altLang="de-DE" dirty="0" err="1" smtClean="0"/>
              <a:t>LaTeX</a:t>
            </a:r>
            <a:endParaRPr lang="de-DE" altLang="de-DE" dirty="0" smtClean="0"/>
          </a:p>
        </p:txBody>
      </p:sp>
      <p:sp>
        <p:nvSpPr>
          <p:cNvPr id="3" name="Titel 2"/>
          <p:cNvSpPr>
            <a:spLocks noGrp="1"/>
          </p:cNvSpPr>
          <p:nvPr>
            <p:ph type="title"/>
          </p:nvPr>
        </p:nvSpPr>
        <p:spPr/>
        <p:txBody>
          <a:bodyPr/>
          <a:lstStyle/>
          <a:p>
            <a:r>
              <a:rPr lang="de-DE" altLang="de-DE" dirty="0"/>
              <a:t>(3) IT-Standards</a:t>
            </a:r>
            <a:endParaRPr lang="de-DE" dirty="0"/>
          </a:p>
        </p:txBody>
      </p:sp>
    </p:spTree>
    <p:extLst>
      <p:ext uri="{BB962C8B-B14F-4D97-AF65-F5344CB8AC3E}">
        <p14:creationId xmlns:p14="http://schemas.microsoft.com/office/powerpoint/2010/main" val="2013239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altLang="de-DE" dirty="0"/>
              <a:t>(1) Motivation für diesen Kurs</a:t>
            </a:r>
          </a:p>
          <a:p>
            <a:r>
              <a:rPr lang="de-DE" altLang="de-DE" dirty="0"/>
              <a:t>(2) Was ist Standardisierung/Normung?</a:t>
            </a:r>
          </a:p>
          <a:p>
            <a:r>
              <a:rPr lang="de-DE" altLang="de-DE" dirty="0"/>
              <a:t>(3) Standardisierung in Informationssystemen</a:t>
            </a:r>
          </a:p>
          <a:p>
            <a:r>
              <a:rPr lang="de-DE" altLang="de-DE" dirty="0"/>
              <a:t>(4) Standardisierung in </a:t>
            </a:r>
            <a:r>
              <a:rPr lang="de-DE" altLang="de-DE" dirty="0" smtClean="0"/>
              <a:t>GIS</a:t>
            </a:r>
          </a:p>
          <a:p>
            <a:pPr marL="803275" indent="-268288" defTabSz="900113">
              <a:buFont typeface="Arial" panose="020B0604020202020204" pitchFamily="34" charset="0"/>
              <a:buChar char="•"/>
            </a:pPr>
            <a:r>
              <a:rPr lang="de-DE" altLang="de-DE" sz="2000" dirty="0" smtClean="0"/>
              <a:t>Gremien </a:t>
            </a:r>
            <a:r>
              <a:rPr lang="de-DE" altLang="de-DE" sz="2000" dirty="0"/>
              <a:t>in Deutschland, Europa und </a:t>
            </a:r>
            <a:r>
              <a:rPr lang="de-DE" altLang="de-DE" sz="2000" dirty="0" smtClean="0"/>
              <a:t>weltweit</a:t>
            </a:r>
          </a:p>
          <a:p>
            <a:pPr marL="803275" indent="-268288" defTabSz="900113">
              <a:buFont typeface="Arial" panose="020B0604020202020204" pitchFamily="34" charset="0"/>
              <a:buChar char="•"/>
            </a:pPr>
            <a:r>
              <a:rPr lang="de-DE" altLang="de-DE" sz="2000" dirty="0" smtClean="0"/>
              <a:t>Überblick </a:t>
            </a:r>
            <a:r>
              <a:rPr lang="de-DE" altLang="de-DE" sz="2000" dirty="0"/>
              <a:t>über Geo-Standards</a:t>
            </a:r>
          </a:p>
          <a:p>
            <a:r>
              <a:rPr lang="de-DE" altLang="de-DE" dirty="0"/>
              <a:t>(5) Standardisierungstrends</a:t>
            </a:r>
            <a:endParaRPr lang="de-DE" dirty="0"/>
          </a:p>
        </p:txBody>
      </p:sp>
      <p:sp>
        <p:nvSpPr>
          <p:cNvPr id="3" name="Titel 2"/>
          <p:cNvSpPr>
            <a:spLocks noGrp="1"/>
          </p:cNvSpPr>
          <p:nvPr>
            <p:ph type="title"/>
          </p:nvPr>
        </p:nvSpPr>
        <p:spPr/>
        <p:txBody>
          <a:bodyPr/>
          <a:lstStyle/>
          <a:p>
            <a:r>
              <a:rPr lang="de-DE" dirty="0" smtClean="0"/>
              <a:t>Überblick</a:t>
            </a:r>
            <a:endParaRPr lang="de-DE" dirty="0"/>
          </a:p>
        </p:txBody>
      </p:sp>
    </p:spTree>
    <p:extLst>
      <p:ext uri="{BB962C8B-B14F-4D97-AF65-F5344CB8AC3E}">
        <p14:creationId xmlns:p14="http://schemas.microsoft.com/office/powerpoint/2010/main" val="17920122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allgemeine Problematik: </a:t>
            </a:r>
            <a:r>
              <a:rPr lang="de-DE" altLang="de-DE" b="1" dirty="0"/>
              <a:t>universeller</a:t>
            </a:r>
            <a:r>
              <a:rPr lang="de-DE" altLang="de-DE" dirty="0"/>
              <a:t> Standard wird den </a:t>
            </a:r>
            <a:r>
              <a:rPr lang="de-DE" altLang="de-DE" b="1" dirty="0"/>
              <a:t>individuellen </a:t>
            </a:r>
            <a:r>
              <a:rPr lang="de-DE" altLang="de-DE" dirty="0"/>
              <a:t>Anforderungen nicht immer gerecht</a:t>
            </a:r>
          </a:p>
          <a:p>
            <a:r>
              <a:rPr lang="de-DE" altLang="de-DE" dirty="0"/>
              <a:t>Folgen einer Nichtstandardisierung:</a:t>
            </a:r>
          </a:p>
          <a:p>
            <a:pPr lvl="1"/>
            <a:r>
              <a:rPr lang="de-DE" altLang="de-DE" dirty="0"/>
              <a:t>individuellen Funktionalitäten von Komponenten bleiben erhalten</a:t>
            </a:r>
          </a:p>
          <a:p>
            <a:pPr lvl="1"/>
            <a:r>
              <a:rPr lang="de-DE" altLang="de-DE" dirty="0"/>
              <a:t>Opportunitätskosten </a:t>
            </a:r>
            <a:r>
              <a:rPr lang="de-DE" altLang="de-DE" dirty="0" smtClean="0"/>
              <a:t>entstehen:</a:t>
            </a:r>
            <a:endParaRPr lang="de-DE" altLang="de-DE" dirty="0"/>
          </a:p>
          <a:p>
            <a:pPr lvl="2"/>
            <a:r>
              <a:rPr lang="de-DE" altLang="de-DE" dirty="0" smtClean="0"/>
              <a:t>Kosten</a:t>
            </a:r>
            <a:r>
              <a:rPr lang="de-DE" altLang="de-DE" dirty="0"/>
              <a:t>, die sich nicht auf den Wert der eingesetzten und verbrauchten Güter beziehen, sondern auf den entgangenen </a:t>
            </a:r>
            <a:r>
              <a:rPr lang="de-DE" altLang="de-DE" dirty="0" smtClean="0"/>
              <a:t>Nutzen </a:t>
            </a:r>
            <a:r>
              <a:rPr lang="de-DE" altLang="de-DE" i="1" dirty="0" smtClean="0"/>
              <a:t>(</a:t>
            </a:r>
            <a:r>
              <a:rPr lang="de-DE" altLang="de-DE" i="1" dirty="0"/>
              <a:t>auch: Alternativkosten, </a:t>
            </a:r>
            <a:r>
              <a:rPr lang="de-DE" altLang="de-DE" i="1" dirty="0" smtClean="0"/>
              <a:t>Verzichtkosten, Schattenpreis)</a:t>
            </a:r>
            <a:endParaRPr lang="de-DE" altLang="de-DE" i="1" dirty="0"/>
          </a:p>
          <a:p>
            <a:pPr lvl="2"/>
            <a:r>
              <a:rPr lang="de-DE" altLang="de-DE" dirty="0"/>
              <a:t>durch Schnittstellenauswahl reduzierbar</a:t>
            </a:r>
          </a:p>
          <a:p>
            <a:r>
              <a:rPr lang="de-DE" altLang="de-DE" dirty="0" smtClean="0"/>
              <a:t>Standardisierungsproblem</a:t>
            </a:r>
            <a:r>
              <a:rPr lang="de-DE" altLang="de-DE" dirty="0"/>
              <a:t>: Welche Stelle ist mit welchem Standard auszustatten?</a:t>
            </a:r>
            <a:br>
              <a:rPr lang="de-DE" altLang="de-DE" dirty="0"/>
            </a:br>
            <a:endParaRPr lang="de-DE" altLang="de-DE" dirty="0"/>
          </a:p>
          <a:p>
            <a:endParaRPr lang="de-DE" dirty="0"/>
          </a:p>
        </p:txBody>
      </p:sp>
      <p:sp>
        <p:nvSpPr>
          <p:cNvPr id="3" name="Titel 2"/>
          <p:cNvSpPr>
            <a:spLocks noGrp="1"/>
          </p:cNvSpPr>
          <p:nvPr>
            <p:ph type="title"/>
          </p:nvPr>
        </p:nvSpPr>
        <p:spPr/>
        <p:txBody>
          <a:bodyPr/>
          <a:lstStyle/>
          <a:p>
            <a:r>
              <a:rPr lang="de-DE" altLang="de-DE" dirty="0"/>
              <a:t>(3) Standardisierungsproblem</a:t>
            </a:r>
            <a:endParaRPr lang="de-DE" dirty="0"/>
          </a:p>
        </p:txBody>
      </p:sp>
    </p:spTree>
    <p:extLst>
      <p:ext uri="{BB962C8B-B14F-4D97-AF65-F5344CB8AC3E}">
        <p14:creationId xmlns:p14="http://schemas.microsoft.com/office/powerpoint/2010/main" val="2897921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504000" y="4423317"/>
            <a:ext cx="8154000" cy="1451883"/>
          </a:xfrm>
        </p:spPr>
        <p:txBody>
          <a:bodyPr/>
          <a:lstStyle/>
          <a:p>
            <a:pPr>
              <a:defRPr/>
            </a:pPr>
            <a:r>
              <a:rPr lang="de-DE" altLang="de-DE" sz="2400" dirty="0"/>
              <a:t>Standardisierung der eingesetzten Software möglich?</a:t>
            </a:r>
          </a:p>
          <a:p>
            <a:pPr>
              <a:defRPr/>
            </a:pPr>
            <a:r>
              <a:rPr lang="de-DE" altLang="de-DE" sz="2400" dirty="0"/>
              <a:t>Nein: </a:t>
            </a:r>
            <a:r>
              <a:rPr lang="de-DE" altLang="de-DE" sz="2400" dirty="0" smtClean="0"/>
              <a:t>Grundlagenlehrgang </a:t>
            </a:r>
            <a:r>
              <a:rPr lang="de-DE" altLang="de-DE" sz="2400" dirty="0"/>
              <a:t>erlaubt nur bestimmte </a:t>
            </a:r>
            <a:r>
              <a:rPr lang="de-DE" altLang="de-DE" sz="2400" dirty="0" smtClean="0"/>
              <a:t>Software </a:t>
            </a:r>
            <a:r>
              <a:rPr lang="de-DE" altLang="de-DE" sz="2400" dirty="0" smtClean="0">
                <a:sym typeface="Wingdings" panose="05000000000000000000" pitchFamily="2" charset="2"/>
              </a:rPr>
              <a:t> Schnittstelle </a:t>
            </a:r>
            <a:r>
              <a:rPr lang="de-DE" altLang="de-DE" sz="2400" dirty="0">
                <a:sym typeface="Wingdings" panose="05000000000000000000" pitchFamily="2" charset="2"/>
              </a:rPr>
              <a:t>nötig</a:t>
            </a:r>
            <a:endParaRPr lang="de-DE" dirty="0"/>
          </a:p>
        </p:txBody>
      </p:sp>
      <p:sp>
        <p:nvSpPr>
          <p:cNvPr id="3" name="Titel 2"/>
          <p:cNvSpPr>
            <a:spLocks noGrp="1"/>
          </p:cNvSpPr>
          <p:nvPr>
            <p:ph type="title"/>
          </p:nvPr>
        </p:nvSpPr>
        <p:spPr>
          <a:xfrm>
            <a:off x="504000" y="482398"/>
            <a:ext cx="7532312" cy="925778"/>
          </a:xfrm>
        </p:spPr>
        <p:txBody>
          <a:bodyPr/>
          <a:lstStyle/>
          <a:p>
            <a:r>
              <a:rPr lang="de-DE" altLang="de-DE" dirty="0"/>
              <a:t>(3) </a:t>
            </a:r>
            <a:r>
              <a:rPr lang="de-DE" altLang="de-DE" dirty="0" smtClean="0"/>
              <a:t>Standardisierungsproblem – Beispiel</a:t>
            </a:r>
            <a:endParaRPr lang="de-DE" dirty="0"/>
          </a:p>
        </p:txBody>
      </p:sp>
      <p:cxnSp>
        <p:nvCxnSpPr>
          <p:cNvPr id="4" name="Gerade Verbindung mit Pfeil 3"/>
          <p:cNvCxnSpPr/>
          <p:nvPr/>
        </p:nvCxnSpPr>
        <p:spPr>
          <a:xfrm>
            <a:off x="3752850" y="2600325"/>
            <a:ext cx="1868488" cy="0"/>
          </a:xfrm>
          <a:prstGeom prst="straightConnector1">
            <a:avLst/>
          </a:prstGeom>
          <a:ln w="38100">
            <a:solidFill>
              <a:srgbClr val="237F44"/>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5" name="Textplatzhalter 2"/>
          <p:cNvSpPr txBox="1">
            <a:spLocks/>
          </p:cNvSpPr>
          <p:nvPr/>
        </p:nvSpPr>
        <p:spPr bwMode="auto">
          <a:xfrm>
            <a:off x="5729288" y="1558925"/>
            <a:ext cx="2343150" cy="401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dirty="0" smtClean="0"/>
              <a:t>Azubis Rotenburg</a:t>
            </a:r>
            <a:endParaRPr lang="de-DE" altLang="de-DE" sz="2000" dirty="0"/>
          </a:p>
        </p:txBody>
      </p:sp>
      <p:sp>
        <p:nvSpPr>
          <p:cNvPr id="6" name="Textplatzhalter 2"/>
          <p:cNvSpPr txBox="1">
            <a:spLocks/>
          </p:cNvSpPr>
          <p:nvPr/>
        </p:nvSpPr>
        <p:spPr bwMode="auto">
          <a:xfrm>
            <a:off x="5729288" y="1960563"/>
            <a:ext cx="2343150" cy="12954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endParaRPr lang="de-DE" altLang="de-DE" sz="1000"/>
          </a:p>
          <a:p>
            <a:pPr algn="ctr">
              <a:buFont typeface="Arial" panose="020B0604020202020204" pitchFamily="34" charset="0"/>
              <a:buNone/>
            </a:pPr>
            <a:r>
              <a:rPr lang="de-DE" altLang="de-DE" sz="2000"/>
              <a:t>Herstellung eines Anfahrtsplans</a:t>
            </a:r>
          </a:p>
        </p:txBody>
      </p:sp>
      <p:sp>
        <p:nvSpPr>
          <p:cNvPr id="7" name="Textplatzhalter 2"/>
          <p:cNvSpPr txBox="1">
            <a:spLocks/>
          </p:cNvSpPr>
          <p:nvPr/>
        </p:nvSpPr>
        <p:spPr bwMode="auto">
          <a:xfrm>
            <a:off x="1317625" y="1558925"/>
            <a:ext cx="2343150" cy="401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BKG</a:t>
            </a:r>
          </a:p>
        </p:txBody>
      </p:sp>
      <p:sp>
        <p:nvSpPr>
          <p:cNvPr id="8" name="Textplatzhalter 2"/>
          <p:cNvSpPr txBox="1">
            <a:spLocks/>
          </p:cNvSpPr>
          <p:nvPr/>
        </p:nvSpPr>
        <p:spPr bwMode="auto">
          <a:xfrm>
            <a:off x="1317625" y="1960563"/>
            <a:ext cx="2343150" cy="12954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Bereitstellung von Geodaten</a:t>
            </a:r>
          </a:p>
          <a:p>
            <a:pPr algn="ctr">
              <a:buFont typeface="Arial" panose="020B0604020202020204" pitchFamily="34" charset="0"/>
              <a:buNone/>
            </a:pPr>
            <a:r>
              <a:rPr lang="de-DE" altLang="de-DE" sz="1600"/>
              <a:t>Raster: Luftbild</a:t>
            </a:r>
          </a:p>
          <a:p>
            <a:pPr algn="ctr">
              <a:buFont typeface="Arial" panose="020B0604020202020204" pitchFamily="34" charset="0"/>
              <a:buNone/>
            </a:pPr>
            <a:r>
              <a:rPr lang="de-DE" altLang="de-DE" sz="1600"/>
              <a:t>Vektor: DLM250</a:t>
            </a:r>
            <a:endParaRPr lang="de-DE" altLang="de-DE" sz="2000"/>
          </a:p>
        </p:txBody>
      </p:sp>
      <p:sp>
        <p:nvSpPr>
          <p:cNvPr id="9" name="Textplatzhalter 2"/>
          <p:cNvSpPr txBox="1">
            <a:spLocks/>
          </p:cNvSpPr>
          <p:nvPr/>
        </p:nvSpPr>
        <p:spPr bwMode="auto">
          <a:xfrm>
            <a:off x="3717925" y="2138363"/>
            <a:ext cx="1903413"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Kommunikation</a:t>
            </a:r>
          </a:p>
        </p:txBody>
      </p:sp>
      <p:sp>
        <p:nvSpPr>
          <p:cNvPr id="10" name="Textplatzhalter 2"/>
          <p:cNvSpPr txBox="1">
            <a:spLocks/>
          </p:cNvSpPr>
          <p:nvPr/>
        </p:nvSpPr>
        <p:spPr bwMode="auto">
          <a:xfrm>
            <a:off x="1317625" y="3255963"/>
            <a:ext cx="2343150" cy="679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GIS-Software  ESRI ArcGIS</a:t>
            </a:r>
          </a:p>
        </p:txBody>
      </p:sp>
      <p:sp>
        <p:nvSpPr>
          <p:cNvPr id="11" name="Textplatzhalter 2"/>
          <p:cNvSpPr txBox="1">
            <a:spLocks/>
          </p:cNvSpPr>
          <p:nvPr/>
        </p:nvSpPr>
        <p:spPr bwMode="auto">
          <a:xfrm>
            <a:off x="5732463" y="3252788"/>
            <a:ext cx="2339975" cy="679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Graphik-Software Inkscape</a:t>
            </a:r>
          </a:p>
        </p:txBody>
      </p:sp>
      <p:cxnSp>
        <p:nvCxnSpPr>
          <p:cNvPr id="12" name="Gerade Verbindung mit Pfeil 11"/>
          <p:cNvCxnSpPr/>
          <p:nvPr/>
        </p:nvCxnSpPr>
        <p:spPr>
          <a:xfrm flipV="1">
            <a:off x="4695825" y="2678113"/>
            <a:ext cx="0" cy="661987"/>
          </a:xfrm>
          <a:prstGeom prst="straightConnector1">
            <a:avLst/>
          </a:prstGeom>
          <a:ln w="38100">
            <a:solidFill>
              <a:srgbClr val="237F44"/>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3" name="Textplatzhalter 2"/>
          <p:cNvSpPr txBox="1">
            <a:spLocks/>
          </p:cNvSpPr>
          <p:nvPr/>
        </p:nvSpPr>
        <p:spPr bwMode="auto">
          <a:xfrm>
            <a:off x="3919538" y="3390900"/>
            <a:ext cx="1552575" cy="4016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Schnittstelle</a:t>
            </a:r>
          </a:p>
        </p:txBody>
      </p:sp>
    </p:spTree>
    <p:extLst>
      <p:ext uri="{BB962C8B-B14F-4D97-AF65-F5344CB8AC3E}">
        <p14:creationId xmlns:p14="http://schemas.microsoft.com/office/powerpoint/2010/main" val="110193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1"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503999" y="482398"/>
            <a:ext cx="6565873" cy="925778"/>
          </a:xfrm>
        </p:spPr>
        <p:txBody>
          <a:bodyPr/>
          <a:lstStyle/>
          <a:p>
            <a:r>
              <a:rPr lang="de-DE" altLang="de-DE" dirty="0"/>
              <a:t>(3) Kostenarten und Kostenverhalten</a:t>
            </a:r>
            <a:endParaRPr lang="de-DE" dirty="0"/>
          </a:p>
        </p:txBody>
      </p:sp>
      <p:sp>
        <p:nvSpPr>
          <p:cNvPr id="4" name="Textplatzhalter 2"/>
          <p:cNvSpPr txBox="1">
            <a:spLocks/>
          </p:cNvSpPr>
          <p:nvPr/>
        </p:nvSpPr>
        <p:spPr bwMode="auto">
          <a:xfrm>
            <a:off x="3411886" y="1408176"/>
            <a:ext cx="1552575" cy="4016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b="1"/>
              <a:t>Kosten</a:t>
            </a:r>
          </a:p>
        </p:txBody>
      </p:sp>
      <p:sp>
        <p:nvSpPr>
          <p:cNvPr id="5" name="Textplatzhalter 2"/>
          <p:cNvSpPr txBox="1">
            <a:spLocks/>
          </p:cNvSpPr>
          <p:nvPr/>
        </p:nvSpPr>
        <p:spPr bwMode="auto">
          <a:xfrm>
            <a:off x="970311" y="2259076"/>
            <a:ext cx="2330450" cy="695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Standardisierungs-kosten (S-K)</a:t>
            </a:r>
          </a:p>
        </p:txBody>
      </p:sp>
      <p:sp>
        <p:nvSpPr>
          <p:cNvPr id="6" name="Textplatzhalter 2"/>
          <p:cNvSpPr txBox="1">
            <a:spLocks/>
          </p:cNvSpPr>
          <p:nvPr/>
        </p:nvSpPr>
        <p:spPr bwMode="auto">
          <a:xfrm>
            <a:off x="5027961" y="2259076"/>
            <a:ext cx="2330450" cy="4095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Informationskosten</a:t>
            </a:r>
          </a:p>
        </p:txBody>
      </p:sp>
      <p:sp>
        <p:nvSpPr>
          <p:cNvPr id="7" name="Textplatzhalter 2"/>
          <p:cNvSpPr txBox="1">
            <a:spLocks/>
          </p:cNvSpPr>
          <p:nvPr/>
        </p:nvSpPr>
        <p:spPr bwMode="auto">
          <a:xfrm>
            <a:off x="6285261" y="3184589"/>
            <a:ext cx="2146300" cy="695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Opportunitäts-kosten (O-K)</a:t>
            </a:r>
          </a:p>
        </p:txBody>
      </p:sp>
      <p:sp>
        <p:nvSpPr>
          <p:cNvPr id="8" name="Textplatzhalter 2"/>
          <p:cNvSpPr txBox="1">
            <a:spLocks/>
          </p:cNvSpPr>
          <p:nvPr/>
        </p:nvSpPr>
        <p:spPr bwMode="auto">
          <a:xfrm>
            <a:off x="3824636" y="3192526"/>
            <a:ext cx="2138363" cy="6969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Kommunikations-kosten (K-K)</a:t>
            </a:r>
          </a:p>
        </p:txBody>
      </p:sp>
      <p:cxnSp>
        <p:nvCxnSpPr>
          <p:cNvPr id="9" name="Gerade Verbindung mit Pfeil 8"/>
          <p:cNvCxnSpPr>
            <a:stCxn id="4" idx="1"/>
            <a:endCxn id="5" idx="0"/>
          </p:cNvCxnSpPr>
          <p:nvPr/>
        </p:nvCxnSpPr>
        <p:spPr>
          <a:xfrm flipH="1">
            <a:off x="2135536" y="1609789"/>
            <a:ext cx="1276350" cy="649287"/>
          </a:xfrm>
          <a:prstGeom prst="straightConnector1">
            <a:avLst/>
          </a:prstGeom>
          <a:ln w="38100">
            <a:solidFill>
              <a:srgbClr val="237F44"/>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a:stCxn id="4" idx="3"/>
            <a:endCxn id="6" idx="0"/>
          </p:cNvCxnSpPr>
          <p:nvPr/>
        </p:nvCxnSpPr>
        <p:spPr>
          <a:xfrm>
            <a:off x="4964461" y="1609789"/>
            <a:ext cx="1228725" cy="649287"/>
          </a:xfrm>
          <a:prstGeom prst="straightConnector1">
            <a:avLst/>
          </a:prstGeom>
          <a:ln w="38100">
            <a:solidFill>
              <a:srgbClr val="237F44"/>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a:stCxn id="6" idx="2"/>
            <a:endCxn id="8" idx="0"/>
          </p:cNvCxnSpPr>
          <p:nvPr/>
        </p:nvCxnSpPr>
        <p:spPr>
          <a:xfrm flipH="1">
            <a:off x="4893024" y="2668651"/>
            <a:ext cx="1300162" cy="523875"/>
          </a:xfrm>
          <a:prstGeom prst="straightConnector1">
            <a:avLst/>
          </a:prstGeom>
          <a:ln w="38100">
            <a:solidFill>
              <a:srgbClr val="237F44"/>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a:stCxn id="6" idx="2"/>
            <a:endCxn id="7" idx="0"/>
          </p:cNvCxnSpPr>
          <p:nvPr/>
        </p:nvCxnSpPr>
        <p:spPr>
          <a:xfrm>
            <a:off x="6193186" y="2668651"/>
            <a:ext cx="1165225" cy="515938"/>
          </a:xfrm>
          <a:prstGeom prst="straightConnector1">
            <a:avLst/>
          </a:prstGeom>
          <a:ln w="38100">
            <a:solidFill>
              <a:srgbClr val="237F44"/>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3" name="Textplatzhalter 2"/>
          <p:cNvSpPr txBox="1">
            <a:spLocks/>
          </p:cNvSpPr>
          <p:nvPr/>
        </p:nvSpPr>
        <p:spPr bwMode="auto">
          <a:xfrm>
            <a:off x="3824636" y="3883089"/>
            <a:ext cx="2138363" cy="9223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buFont typeface="Arial" panose="020B0604020202020204" pitchFamily="34" charset="0"/>
              <a:buNone/>
            </a:pPr>
            <a:r>
              <a:rPr lang="de-DE" altLang="de-DE" sz="1400"/>
              <a:t>Kosten für die Übertra-gung von Informationen</a:t>
            </a:r>
          </a:p>
        </p:txBody>
      </p:sp>
      <p:sp>
        <p:nvSpPr>
          <p:cNvPr id="14" name="Textplatzhalter 2"/>
          <p:cNvSpPr txBox="1">
            <a:spLocks/>
          </p:cNvSpPr>
          <p:nvPr/>
        </p:nvSpPr>
        <p:spPr bwMode="auto">
          <a:xfrm>
            <a:off x="6285261" y="3883089"/>
            <a:ext cx="2136775" cy="9223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buFont typeface="Arial" panose="020B0604020202020204" pitchFamily="34" charset="0"/>
              <a:buNone/>
            </a:pPr>
            <a:r>
              <a:rPr lang="de-DE" altLang="de-DE" sz="1400"/>
              <a:t>Kosten von Fehl-entscheidungen oder Zusatzkosten, weil Standards fehlen</a:t>
            </a:r>
          </a:p>
        </p:txBody>
      </p:sp>
      <p:sp>
        <p:nvSpPr>
          <p:cNvPr id="15" name="Textplatzhalter 2"/>
          <p:cNvSpPr txBox="1">
            <a:spLocks/>
          </p:cNvSpPr>
          <p:nvPr/>
        </p:nvSpPr>
        <p:spPr bwMode="auto">
          <a:xfrm>
            <a:off x="970311" y="2959164"/>
            <a:ext cx="2330450" cy="9207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buFont typeface="Arial" panose="020B0604020202020204" pitchFamily="34" charset="0"/>
              <a:buNone/>
            </a:pPr>
            <a:r>
              <a:rPr lang="de-DE" altLang="de-DE" sz="1400"/>
              <a:t>Kosten für die Ausstattung einer Stelle mit einem bestimmten Standard</a:t>
            </a:r>
          </a:p>
        </p:txBody>
      </p:sp>
      <p:sp>
        <p:nvSpPr>
          <p:cNvPr id="16" name="Textplatzhalter 2"/>
          <p:cNvSpPr txBox="1">
            <a:spLocks/>
          </p:cNvSpPr>
          <p:nvPr/>
        </p:nvSpPr>
        <p:spPr bwMode="auto">
          <a:xfrm>
            <a:off x="6285261" y="4805426"/>
            <a:ext cx="2136775" cy="534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buFont typeface="Arial" panose="020B0604020202020204" pitchFamily="34" charset="0"/>
              <a:buNone/>
            </a:pPr>
            <a:r>
              <a:rPr lang="de-DE" altLang="de-DE" sz="1400"/>
              <a:t>Kosten schwer zu bestimmen</a:t>
            </a:r>
          </a:p>
        </p:txBody>
      </p:sp>
      <p:sp>
        <p:nvSpPr>
          <p:cNvPr id="17" name="Textplatzhalter 2"/>
          <p:cNvSpPr txBox="1">
            <a:spLocks/>
          </p:cNvSpPr>
          <p:nvPr/>
        </p:nvSpPr>
        <p:spPr bwMode="auto">
          <a:xfrm>
            <a:off x="3824636" y="4805426"/>
            <a:ext cx="2138363" cy="534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buFont typeface="Arial" panose="020B0604020202020204" pitchFamily="34" charset="0"/>
              <a:buNone/>
            </a:pPr>
            <a:r>
              <a:rPr lang="de-DE" altLang="de-DE" sz="1400"/>
              <a:t>Kosten reduzieren sich quadratisch</a:t>
            </a:r>
          </a:p>
        </p:txBody>
      </p:sp>
      <p:sp>
        <p:nvSpPr>
          <p:cNvPr id="18" name="Textplatzhalter 2"/>
          <p:cNvSpPr txBox="1">
            <a:spLocks/>
          </p:cNvSpPr>
          <p:nvPr/>
        </p:nvSpPr>
        <p:spPr bwMode="auto">
          <a:xfrm>
            <a:off x="970311" y="3879914"/>
            <a:ext cx="2330450" cy="4111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buFont typeface="Arial" panose="020B0604020202020204" pitchFamily="34" charset="0"/>
              <a:buNone/>
            </a:pPr>
            <a:r>
              <a:rPr lang="de-DE" altLang="de-DE" sz="1400"/>
              <a:t>Kosten wachsen linear</a:t>
            </a:r>
          </a:p>
        </p:txBody>
      </p:sp>
    </p:spTree>
    <p:extLst>
      <p:ext uri="{BB962C8B-B14F-4D97-AF65-F5344CB8AC3E}">
        <p14:creationId xmlns:p14="http://schemas.microsoft.com/office/powerpoint/2010/main" val="128110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504000" y="4032753"/>
            <a:ext cx="8154000" cy="1842447"/>
          </a:xfrm>
        </p:spPr>
        <p:txBody>
          <a:bodyPr/>
          <a:lstStyle/>
          <a:p>
            <a:pPr marL="457200" indent="-457200">
              <a:spcBef>
                <a:spcPts val="600"/>
              </a:spcBef>
              <a:buFont typeface="Arial" pitchFamily="34" charset="0"/>
              <a:buAutoNum type="alphaLcParenR"/>
            </a:pPr>
            <a:r>
              <a:rPr lang="de-DE" altLang="de-DE" sz="1800" dirty="0"/>
              <a:t>S-K: hoch (teure Software, Installation komplex); K-K: minimal (keine Schnittstelle nötig); O-K: keine</a:t>
            </a:r>
          </a:p>
          <a:p>
            <a:pPr marL="457200" indent="-457200">
              <a:spcBef>
                <a:spcPts val="600"/>
              </a:spcBef>
              <a:buFont typeface="Arial" pitchFamily="34" charset="0"/>
              <a:buAutoNum type="alphaLcParenR"/>
            </a:pPr>
            <a:r>
              <a:rPr lang="de-DE" altLang="de-DE" sz="1800" dirty="0"/>
              <a:t>S-K: mittel (Software kostenlos, Installation komplex); K-K: mittel (Datenaustausch über standardisierte Formate); O-K: mittel</a:t>
            </a:r>
          </a:p>
          <a:p>
            <a:pPr marL="457200" indent="-457200">
              <a:spcBef>
                <a:spcPts val="600"/>
              </a:spcBef>
              <a:buFont typeface="Arial" pitchFamily="34" charset="0"/>
              <a:buAutoNum type="alphaLcParenR"/>
            </a:pPr>
            <a:r>
              <a:rPr lang="de-DE" altLang="de-DE" sz="1800" dirty="0"/>
              <a:t>S-K: gering (Software kostenlos, Installation einfach); K-K: hoch (Datenaustausch komplex); O-K: mittel</a:t>
            </a:r>
            <a:endParaRPr lang="de-DE" sz="1800" dirty="0"/>
          </a:p>
        </p:txBody>
      </p:sp>
      <p:sp>
        <p:nvSpPr>
          <p:cNvPr id="3" name="Titel 2"/>
          <p:cNvSpPr>
            <a:spLocks noGrp="1"/>
          </p:cNvSpPr>
          <p:nvPr>
            <p:ph type="title"/>
          </p:nvPr>
        </p:nvSpPr>
        <p:spPr>
          <a:xfrm>
            <a:off x="504000" y="482398"/>
            <a:ext cx="7532312" cy="925778"/>
          </a:xfrm>
        </p:spPr>
        <p:txBody>
          <a:bodyPr/>
          <a:lstStyle/>
          <a:p>
            <a:r>
              <a:rPr lang="de-DE" altLang="de-DE" dirty="0"/>
              <a:t>(3) </a:t>
            </a:r>
            <a:r>
              <a:rPr lang="de-DE" altLang="de-DE" dirty="0" smtClean="0"/>
              <a:t>Standardisierungsproblem – Beispiel</a:t>
            </a:r>
            <a:endParaRPr lang="de-DE" dirty="0"/>
          </a:p>
        </p:txBody>
      </p:sp>
      <p:cxnSp>
        <p:nvCxnSpPr>
          <p:cNvPr id="4" name="Gerade Verbindung mit Pfeil 3"/>
          <p:cNvCxnSpPr/>
          <p:nvPr/>
        </p:nvCxnSpPr>
        <p:spPr>
          <a:xfrm>
            <a:off x="3522391" y="2228618"/>
            <a:ext cx="1868488" cy="0"/>
          </a:xfrm>
          <a:prstGeom prst="straightConnector1">
            <a:avLst/>
          </a:prstGeom>
          <a:ln w="38100">
            <a:solidFill>
              <a:srgbClr val="237F44"/>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5" name="Textplatzhalter 2"/>
          <p:cNvSpPr txBox="1">
            <a:spLocks/>
          </p:cNvSpPr>
          <p:nvPr/>
        </p:nvSpPr>
        <p:spPr bwMode="auto">
          <a:xfrm>
            <a:off x="5498829" y="1187218"/>
            <a:ext cx="2343150" cy="401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dirty="0" smtClean="0"/>
              <a:t>Azubis Rotenburg</a:t>
            </a:r>
            <a:endParaRPr lang="de-DE" altLang="de-DE" sz="2000" dirty="0"/>
          </a:p>
        </p:txBody>
      </p:sp>
      <p:sp>
        <p:nvSpPr>
          <p:cNvPr id="6" name="Textplatzhalter 2"/>
          <p:cNvSpPr txBox="1">
            <a:spLocks/>
          </p:cNvSpPr>
          <p:nvPr/>
        </p:nvSpPr>
        <p:spPr bwMode="auto">
          <a:xfrm>
            <a:off x="5498829" y="1588856"/>
            <a:ext cx="2343150" cy="7175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dirty="0" smtClean="0"/>
              <a:t>Herstellung </a:t>
            </a:r>
            <a:r>
              <a:rPr lang="de-DE" altLang="de-DE" sz="2000" dirty="0"/>
              <a:t>eines Anfahrtsplans</a:t>
            </a:r>
          </a:p>
        </p:txBody>
      </p:sp>
      <p:sp>
        <p:nvSpPr>
          <p:cNvPr id="7" name="Textplatzhalter 2"/>
          <p:cNvSpPr txBox="1">
            <a:spLocks/>
          </p:cNvSpPr>
          <p:nvPr/>
        </p:nvSpPr>
        <p:spPr bwMode="auto">
          <a:xfrm>
            <a:off x="1087166" y="1187218"/>
            <a:ext cx="2343150" cy="401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BKG</a:t>
            </a:r>
          </a:p>
        </p:txBody>
      </p:sp>
      <p:sp>
        <p:nvSpPr>
          <p:cNvPr id="8" name="Textplatzhalter 2"/>
          <p:cNvSpPr txBox="1">
            <a:spLocks/>
          </p:cNvSpPr>
          <p:nvPr/>
        </p:nvSpPr>
        <p:spPr bwMode="auto">
          <a:xfrm>
            <a:off x="1087166" y="1588856"/>
            <a:ext cx="2343150" cy="12954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Bereitstellung von Geodaten</a:t>
            </a:r>
          </a:p>
          <a:p>
            <a:pPr algn="ctr">
              <a:buFont typeface="Arial" panose="020B0604020202020204" pitchFamily="34" charset="0"/>
              <a:buNone/>
            </a:pPr>
            <a:r>
              <a:rPr lang="de-DE" altLang="de-DE" sz="1600"/>
              <a:t>Raster: Luftbild</a:t>
            </a:r>
          </a:p>
          <a:p>
            <a:pPr algn="ctr">
              <a:buFont typeface="Arial" panose="020B0604020202020204" pitchFamily="34" charset="0"/>
              <a:buNone/>
            </a:pPr>
            <a:r>
              <a:rPr lang="de-DE" altLang="de-DE" sz="1600"/>
              <a:t>Vektor: DLM250</a:t>
            </a:r>
            <a:endParaRPr lang="de-DE" altLang="de-DE" sz="2000"/>
          </a:p>
        </p:txBody>
      </p:sp>
      <p:sp>
        <p:nvSpPr>
          <p:cNvPr id="9" name="Textplatzhalter 2"/>
          <p:cNvSpPr txBox="1">
            <a:spLocks/>
          </p:cNvSpPr>
          <p:nvPr/>
        </p:nvSpPr>
        <p:spPr bwMode="auto">
          <a:xfrm>
            <a:off x="3487466" y="1766656"/>
            <a:ext cx="1903413"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Kommunikation</a:t>
            </a:r>
          </a:p>
        </p:txBody>
      </p:sp>
      <p:sp>
        <p:nvSpPr>
          <p:cNvPr id="10" name="Textplatzhalter 2"/>
          <p:cNvSpPr txBox="1">
            <a:spLocks/>
          </p:cNvSpPr>
          <p:nvPr/>
        </p:nvSpPr>
        <p:spPr bwMode="auto">
          <a:xfrm>
            <a:off x="1087166" y="2884256"/>
            <a:ext cx="2343150" cy="679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GIS-Software  ESRI ArcGIS</a:t>
            </a:r>
          </a:p>
        </p:txBody>
      </p:sp>
      <p:sp>
        <p:nvSpPr>
          <p:cNvPr id="11" name="Textplatzhalter 2"/>
          <p:cNvSpPr txBox="1">
            <a:spLocks/>
          </p:cNvSpPr>
          <p:nvPr/>
        </p:nvSpPr>
        <p:spPr bwMode="auto">
          <a:xfrm>
            <a:off x="5502004" y="2306406"/>
            <a:ext cx="2339975" cy="16485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marL="268288" indent="-268288">
              <a:buSzPct val="100000"/>
              <a:buFont typeface="+mj-lt"/>
              <a:buAutoNum type="alphaLcParenR"/>
            </a:pPr>
            <a:r>
              <a:rPr lang="de-DE" altLang="de-DE" sz="1600" dirty="0"/>
              <a:t>GIS-Software </a:t>
            </a:r>
            <a:r>
              <a:rPr lang="de-DE" altLang="de-DE" sz="1600" dirty="0" err="1"/>
              <a:t>Esri</a:t>
            </a:r>
            <a:r>
              <a:rPr lang="de-DE" altLang="de-DE" sz="1600" dirty="0"/>
              <a:t> </a:t>
            </a:r>
            <a:r>
              <a:rPr lang="de-DE" altLang="de-DE" sz="1600" dirty="0" err="1"/>
              <a:t>ArcGIS</a:t>
            </a:r>
            <a:endParaRPr lang="de-DE" altLang="de-DE" sz="1600" dirty="0"/>
          </a:p>
          <a:p>
            <a:pPr marL="268288" indent="-268288">
              <a:buSzPct val="100000"/>
              <a:buFont typeface="+mj-lt"/>
              <a:buAutoNum type="alphaLcParenR"/>
            </a:pPr>
            <a:r>
              <a:rPr lang="de-DE" altLang="de-DE" sz="1600" dirty="0"/>
              <a:t>GIS-Software </a:t>
            </a:r>
            <a:r>
              <a:rPr lang="de-DE" altLang="de-DE" sz="1600" dirty="0" smtClean="0"/>
              <a:t>Quantum-GIS</a:t>
            </a:r>
          </a:p>
          <a:p>
            <a:pPr marL="268288" indent="-268288">
              <a:buSzPct val="100000"/>
              <a:buFont typeface="+mj-lt"/>
              <a:buAutoNum type="alphaLcParenR"/>
            </a:pPr>
            <a:r>
              <a:rPr lang="de-DE" altLang="de-DE" sz="1600" dirty="0" smtClean="0"/>
              <a:t>Graphik-Software </a:t>
            </a:r>
            <a:r>
              <a:rPr lang="de-DE" altLang="de-DE" sz="1600" dirty="0" err="1" smtClean="0"/>
              <a:t>Inkscape</a:t>
            </a:r>
            <a:endParaRPr lang="de-DE" altLang="de-DE" sz="1600" dirty="0"/>
          </a:p>
        </p:txBody>
      </p:sp>
      <p:cxnSp>
        <p:nvCxnSpPr>
          <p:cNvPr id="12" name="Gerade Verbindung mit Pfeil 11"/>
          <p:cNvCxnSpPr/>
          <p:nvPr/>
        </p:nvCxnSpPr>
        <p:spPr>
          <a:xfrm flipV="1">
            <a:off x="4465366" y="2306406"/>
            <a:ext cx="0" cy="661987"/>
          </a:xfrm>
          <a:prstGeom prst="straightConnector1">
            <a:avLst/>
          </a:prstGeom>
          <a:ln w="38100">
            <a:solidFill>
              <a:srgbClr val="237F44"/>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3" name="Textplatzhalter 2"/>
          <p:cNvSpPr txBox="1">
            <a:spLocks/>
          </p:cNvSpPr>
          <p:nvPr/>
        </p:nvSpPr>
        <p:spPr bwMode="auto">
          <a:xfrm>
            <a:off x="3689079" y="3019193"/>
            <a:ext cx="1552575" cy="4016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Schnittstelle</a:t>
            </a:r>
          </a:p>
        </p:txBody>
      </p:sp>
    </p:spTree>
    <p:extLst>
      <p:ext uri="{BB962C8B-B14F-4D97-AF65-F5344CB8AC3E}">
        <p14:creationId xmlns:p14="http://schemas.microsoft.com/office/powerpoint/2010/main" val="145721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Vorteile:</a:t>
            </a:r>
          </a:p>
          <a:p>
            <a:pPr lvl="1"/>
            <a:r>
              <a:rPr lang="de-DE" altLang="de-DE" dirty="0"/>
              <a:t>Vereinfachung der Informationsübermittlung (Kommunikation)</a:t>
            </a:r>
          </a:p>
          <a:p>
            <a:pPr lvl="1"/>
            <a:r>
              <a:rPr lang="de-DE" altLang="de-DE" dirty="0"/>
              <a:t>Informationskosten (Kommunikationskosten und Opportunitäts- kosten) reduzieren sich</a:t>
            </a:r>
          </a:p>
          <a:p>
            <a:r>
              <a:rPr lang="de-DE" altLang="de-DE" dirty="0"/>
              <a:t>Nachteile:</a:t>
            </a:r>
          </a:p>
          <a:p>
            <a:pPr lvl="1"/>
            <a:r>
              <a:rPr lang="de-DE" altLang="de-DE" dirty="0"/>
              <a:t>Kosten für die Ausstattung der Stelle mit Standards </a:t>
            </a:r>
            <a:r>
              <a:rPr lang="de-DE" altLang="de-DE" dirty="0" smtClean="0"/>
              <a:t>entstehen: Standardisierungskosten – Anschaffungskosten, Implementierungs- </a:t>
            </a:r>
            <a:r>
              <a:rPr lang="de-DE" altLang="de-DE" dirty="0"/>
              <a:t>und </a:t>
            </a:r>
            <a:r>
              <a:rPr lang="de-DE" altLang="de-DE" dirty="0" smtClean="0"/>
              <a:t>Einarbeitungskosten</a:t>
            </a:r>
            <a:endParaRPr lang="de-DE" altLang="de-DE" dirty="0"/>
          </a:p>
          <a:p>
            <a:pPr lvl="1"/>
            <a:r>
              <a:rPr lang="de-DE" altLang="de-DE" dirty="0" smtClean="0"/>
              <a:t>Individualitätsverlust</a:t>
            </a:r>
            <a:endParaRPr lang="de-DE" altLang="de-DE" dirty="0"/>
          </a:p>
        </p:txBody>
      </p:sp>
      <p:sp>
        <p:nvSpPr>
          <p:cNvPr id="3" name="Titel 2"/>
          <p:cNvSpPr>
            <a:spLocks noGrp="1"/>
          </p:cNvSpPr>
          <p:nvPr>
            <p:ph type="title"/>
          </p:nvPr>
        </p:nvSpPr>
        <p:spPr>
          <a:xfrm>
            <a:off x="504000" y="482398"/>
            <a:ext cx="7941190" cy="925778"/>
          </a:xfrm>
        </p:spPr>
        <p:txBody>
          <a:bodyPr/>
          <a:lstStyle/>
          <a:p>
            <a:r>
              <a:rPr lang="de-DE" altLang="de-DE" dirty="0"/>
              <a:t>(3) Konsequenzen der </a:t>
            </a:r>
            <a:r>
              <a:rPr lang="de-DE" altLang="de-DE" dirty="0" smtClean="0"/>
              <a:t>Nutzung von </a:t>
            </a:r>
            <a:r>
              <a:rPr lang="de-DE" altLang="de-DE" dirty="0"/>
              <a:t>IT-Standards</a:t>
            </a:r>
            <a:endParaRPr lang="de-DE" dirty="0"/>
          </a:p>
        </p:txBody>
      </p:sp>
    </p:spTree>
    <p:extLst>
      <p:ext uri="{BB962C8B-B14F-4D97-AF65-F5344CB8AC3E}">
        <p14:creationId xmlns:p14="http://schemas.microsoft.com/office/powerpoint/2010/main" val="2741962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Standard muss von einer hinreichenden Anzahl von Anwendern eingesetzt werden</a:t>
            </a:r>
          </a:p>
          <a:p>
            <a:r>
              <a:rPr lang="de-DE" altLang="de-DE" dirty="0"/>
              <a:t>Mitläufereffekt </a:t>
            </a:r>
            <a:r>
              <a:rPr lang="de-DE" altLang="de-DE" i="1" dirty="0"/>
              <a:t>(Wo die Musik spielt und der spätere Sieger vermutet wird, da sammeln sich die Mitläufer); </a:t>
            </a:r>
            <a:r>
              <a:rPr lang="de-DE" altLang="de-DE" dirty="0"/>
              <a:t>Lock-in-Effekt </a:t>
            </a:r>
            <a:r>
              <a:rPr lang="de-DE" altLang="de-DE" i="1" dirty="0"/>
              <a:t>(man muss dabei sein); </a:t>
            </a:r>
            <a:r>
              <a:rPr lang="de-DE" altLang="de-DE" dirty="0"/>
              <a:t>Schneeballeffekt</a:t>
            </a:r>
          </a:p>
          <a:p>
            <a:r>
              <a:rPr lang="de-DE" altLang="de-DE" dirty="0"/>
              <a:t>Zentrale oder dezentrale Entscheidungssystem</a:t>
            </a:r>
          </a:p>
          <a:p>
            <a:pPr lvl="1"/>
            <a:r>
              <a:rPr lang="de-DE" altLang="de-DE" dirty="0"/>
              <a:t>Dezentrale Entscheidungssysteme führen tendenziell zu weniger Standardisierung; niemals zu </a:t>
            </a:r>
            <a:r>
              <a:rPr lang="de-DE" altLang="de-DE" dirty="0" smtClean="0"/>
              <a:t>höherer</a:t>
            </a:r>
            <a:endParaRPr lang="de-DE" altLang="de-DE" dirty="0"/>
          </a:p>
        </p:txBody>
      </p:sp>
      <p:sp>
        <p:nvSpPr>
          <p:cNvPr id="3" name="Titel 2"/>
          <p:cNvSpPr>
            <a:spLocks noGrp="1"/>
          </p:cNvSpPr>
          <p:nvPr>
            <p:ph type="title"/>
          </p:nvPr>
        </p:nvSpPr>
        <p:spPr/>
        <p:txBody>
          <a:bodyPr/>
          <a:lstStyle/>
          <a:p>
            <a:r>
              <a:rPr lang="de-DE" altLang="de-DE" dirty="0"/>
              <a:t>(3) Netz- oder </a:t>
            </a:r>
            <a:r>
              <a:rPr lang="de-DE" altLang="de-DE" dirty="0" smtClean="0"/>
              <a:t>Synergieeffekte</a:t>
            </a:r>
            <a:endParaRPr lang="de-DE" dirty="0"/>
          </a:p>
        </p:txBody>
      </p:sp>
    </p:spTree>
    <p:extLst>
      <p:ext uri="{BB962C8B-B14F-4D97-AF65-F5344CB8AC3E}">
        <p14:creationId xmlns:p14="http://schemas.microsoft.com/office/powerpoint/2010/main" val="10076698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504000" y="1638000"/>
            <a:ext cx="7889151" cy="4237200"/>
          </a:xfrm>
        </p:spPr>
        <p:txBody>
          <a:bodyPr/>
          <a:lstStyle/>
          <a:p>
            <a:r>
              <a:rPr lang="de-DE" altLang="de-DE" dirty="0"/>
              <a:t>Bei verbesserten Informationen und Überzeugung steigen immer mehr Teilnehmer um (</a:t>
            </a:r>
            <a:r>
              <a:rPr lang="de-DE" altLang="de-DE" i="1" dirty="0"/>
              <a:t>Pinguineffekt</a:t>
            </a:r>
            <a:r>
              <a:rPr lang="de-DE" altLang="de-DE" dirty="0"/>
              <a:t>)</a:t>
            </a:r>
          </a:p>
          <a:p>
            <a:r>
              <a:rPr lang="de-DE" altLang="de-DE" dirty="0"/>
              <a:t>Bei schleppender Umsetzung bleiben gute Standards auf der Strecke </a:t>
            </a:r>
          </a:p>
          <a:p>
            <a:r>
              <a:rPr lang="de-DE" altLang="de-DE" dirty="0"/>
              <a:t>Wie detailliert und restriktiv sollte ein Standard sein</a:t>
            </a:r>
          </a:p>
          <a:p>
            <a:pPr lvl="1"/>
            <a:r>
              <a:rPr lang="de-DE" altLang="de-DE" dirty="0"/>
              <a:t>Freiheitsgrade </a:t>
            </a:r>
            <a:r>
              <a:rPr lang="de-DE" altLang="de-DE" dirty="0">
                <a:sym typeface="Wingdings" panose="05000000000000000000" pitchFamily="2" charset="2"/>
              </a:rPr>
              <a:t> </a:t>
            </a:r>
            <a:r>
              <a:rPr lang="de-DE" altLang="de-DE" dirty="0"/>
              <a:t>Profile</a:t>
            </a:r>
          </a:p>
          <a:p>
            <a:r>
              <a:rPr lang="de-DE" altLang="de-DE" dirty="0"/>
              <a:t>Standardisierungslösung ist aus einer Gesamtsicht optimal, kann für einige Beteiligte aber suboptimal sein</a:t>
            </a:r>
          </a:p>
          <a:p>
            <a:endParaRPr lang="de-DE" dirty="0"/>
          </a:p>
        </p:txBody>
      </p:sp>
      <p:sp>
        <p:nvSpPr>
          <p:cNvPr id="3" name="Titel 2"/>
          <p:cNvSpPr>
            <a:spLocks noGrp="1"/>
          </p:cNvSpPr>
          <p:nvPr>
            <p:ph type="title"/>
          </p:nvPr>
        </p:nvSpPr>
        <p:spPr/>
        <p:txBody>
          <a:bodyPr/>
          <a:lstStyle/>
          <a:p>
            <a:r>
              <a:rPr lang="de-DE" altLang="de-DE" dirty="0"/>
              <a:t>(3) </a:t>
            </a:r>
            <a:r>
              <a:rPr lang="de-DE" altLang="de-DE" dirty="0" smtClean="0"/>
              <a:t>Standardisierungsdilemma</a:t>
            </a:r>
            <a:endParaRPr lang="de-DE" dirty="0"/>
          </a:p>
        </p:txBody>
      </p:sp>
    </p:spTree>
    <p:extLst>
      <p:ext uri="{BB962C8B-B14F-4D97-AF65-F5344CB8AC3E}">
        <p14:creationId xmlns:p14="http://schemas.microsoft.com/office/powerpoint/2010/main" val="10318138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altLang="de-DE" dirty="0">
                <a:solidFill>
                  <a:schemeClr val="bg1">
                    <a:lumMod val="85000"/>
                  </a:schemeClr>
                </a:solidFill>
              </a:rPr>
              <a:t>(1) Motivation für diesen Kurs</a:t>
            </a:r>
          </a:p>
          <a:p>
            <a:r>
              <a:rPr lang="de-DE" altLang="de-DE" dirty="0">
                <a:solidFill>
                  <a:schemeClr val="bg1">
                    <a:lumMod val="85000"/>
                  </a:schemeClr>
                </a:solidFill>
              </a:rPr>
              <a:t>(2) Was ist Standardisierung/Normung?</a:t>
            </a:r>
          </a:p>
          <a:p>
            <a:r>
              <a:rPr lang="de-DE" altLang="de-DE" dirty="0">
                <a:solidFill>
                  <a:schemeClr val="bg1">
                    <a:lumMod val="85000"/>
                  </a:schemeClr>
                </a:solidFill>
              </a:rPr>
              <a:t>(3) Standardisierung in Informationssystemen</a:t>
            </a:r>
          </a:p>
          <a:p>
            <a:r>
              <a:rPr lang="de-DE" altLang="de-DE" dirty="0"/>
              <a:t>(4) Standardisierung in </a:t>
            </a:r>
            <a:r>
              <a:rPr lang="de-DE" altLang="de-DE" dirty="0" smtClean="0"/>
              <a:t>GIS</a:t>
            </a:r>
          </a:p>
          <a:p>
            <a:pPr marL="803275" indent="-268288" defTabSz="900113">
              <a:buFont typeface="Arial" panose="020B0604020202020204" pitchFamily="34" charset="0"/>
              <a:buChar char="•"/>
            </a:pPr>
            <a:r>
              <a:rPr lang="de-DE" altLang="de-DE" sz="2000" dirty="0" smtClean="0"/>
              <a:t>Gremien </a:t>
            </a:r>
            <a:r>
              <a:rPr lang="de-DE" altLang="de-DE" sz="2000" dirty="0"/>
              <a:t>in Deutschland, Europa und </a:t>
            </a:r>
            <a:r>
              <a:rPr lang="de-DE" altLang="de-DE" sz="2000" dirty="0" smtClean="0"/>
              <a:t>weltweit</a:t>
            </a:r>
          </a:p>
          <a:p>
            <a:pPr marL="803275" indent="-268288" defTabSz="900113">
              <a:buFont typeface="Arial" panose="020B0604020202020204" pitchFamily="34" charset="0"/>
              <a:buChar char="•"/>
            </a:pPr>
            <a:r>
              <a:rPr lang="de-DE" altLang="de-DE" sz="2000" dirty="0" smtClean="0"/>
              <a:t>Überblick </a:t>
            </a:r>
            <a:r>
              <a:rPr lang="de-DE" altLang="de-DE" sz="2000" dirty="0"/>
              <a:t>über Geo-Standards</a:t>
            </a:r>
          </a:p>
          <a:p>
            <a:r>
              <a:rPr lang="de-DE" altLang="de-DE" dirty="0">
                <a:solidFill>
                  <a:schemeClr val="bg1">
                    <a:lumMod val="85000"/>
                  </a:schemeClr>
                </a:solidFill>
              </a:rPr>
              <a:t>(5) Standardisierungstrends</a:t>
            </a:r>
            <a:endParaRPr lang="de-DE" dirty="0">
              <a:solidFill>
                <a:schemeClr val="bg1">
                  <a:lumMod val="85000"/>
                </a:schemeClr>
              </a:solidFill>
            </a:endParaRPr>
          </a:p>
        </p:txBody>
      </p:sp>
      <p:sp>
        <p:nvSpPr>
          <p:cNvPr id="3" name="Titel 2"/>
          <p:cNvSpPr>
            <a:spLocks noGrp="1"/>
          </p:cNvSpPr>
          <p:nvPr>
            <p:ph type="title"/>
          </p:nvPr>
        </p:nvSpPr>
        <p:spPr/>
        <p:txBody>
          <a:bodyPr/>
          <a:lstStyle/>
          <a:p>
            <a:r>
              <a:rPr lang="de-DE" dirty="0" smtClean="0"/>
              <a:t>Überblick</a:t>
            </a:r>
            <a:endParaRPr lang="de-DE" dirty="0"/>
          </a:p>
        </p:txBody>
      </p:sp>
    </p:spTree>
    <p:extLst>
      <p:ext uri="{BB962C8B-B14F-4D97-AF65-F5344CB8AC3E}">
        <p14:creationId xmlns:p14="http://schemas.microsoft.com/office/powerpoint/2010/main" val="33093696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Übertragung IT-Standardisierung auf GIS:</a:t>
            </a:r>
          </a:p>
          <a:p>
            <a:pPr lvl="1"/>
            <a:r>
              <a:rPr lang="de-DE" altLang="de-DE" dirty="0"/>
              <a:t>Zustandsbeschreibung:</a:t>
            </a:r>
          </a:p>
          <a:p>
            <a:pPr lvl="2"/>
            <a:r>
              <a:rPr lang="de-DE" altLang="de-DE" sz="2000" dirty="0"/>
              <a:t>Erfassung, Verwaltung, Analyse, Präsentation (Modellbildung)</a:t>
            </a:r>
          </a:p>
          <a:p>
            <a:pPr lvl="2"/>
            <a:r>
              <a:rPr lang="de-DE" altLang="de-DE" sz="2000" dirty="0"/>
              <a:t>Integration </a:t>
            </a:r>
            <a:r>
              <a:rPr lang="de-DE" altLang="de-DE" sz="2000" dirty="0" err="1"/>
              <a:t>Geodaten</a:t>
            </a:r>
            <a:r>
              <a:rPr lang="de-DE" altLang="de-DE" sz="2000" dirty="0"/>
              <a:t> und Metadaten im Geschäftsprozess</a:t>
            </a:r>
          </a:p>
          <a:p>
            <a:pPr lvl="1"/>
            <a:r>
              <a:rPr lang="de-DE" altLang="de-DE" dirty="0"/>
              <a:t>Interaktionen:</a:t>
            </a:r>
          </a:p>
          <a:p>
            <a:pPr lvl="2"/>
            <a:r>
              <a:rPr lang="de-DE" altLang="de-DE" sz="2000" dirty="0"/>
              <a:t>Austausch von </a:t>
            </a:r>
            <a:r>
              <a:rPr lang="de-DE" altLang="de-DE" sz="2000" dirty="0" err="1"/>
              <a:t>Geodaten</a:t>
            </a:r>
            <a:r>
              <a:rPr lang="de-DE" altLang="de-DE" sz="2000" dirty="0"/>
              <a:t> über Schnittstellen</a:t>
            </a:r>
          </a:p>
          <a:p>
            <a:pPr lvl="2"/>
            <a:r>
              <a:rPr lang="de-DE" altLang="de-DE" sz="2000" dirty="0"/>
              <a:t>Dienste (Services): Auffinden und Zugriff auf die Daten mittels Metainformationssystemen und des </a:t>
            </a:r>
            <a:r>
              <a:rPr lang="de-DE" altLang="de-DE" sz="2000" dirty="0" smtClean="0"/>
              <a:t>Internets</a:t>
            </a:r>
            <a:endParaRPr lang="de-DE" altLang="de-DE" sz="2000" dirty="0"/>
          </a:p>
        </p:txBody>
      </p:sp>
      <p:sp>
        <p:nvSpPr>
          <p:cNvPr id="3" name="Titel 2"/>
          <p:cNvSpPr>
            <a:spLocks noGrp="1"/>
          </p:cNvSpPr>
          <p:nvPr>
            <p:ph type="title"/>
          </p:nvPr>
        </p:nvSpPr>
        <p:spPr/>
        <p:txBody>
          <a:bodyPr/>
          <a:lstStyle/>
          <a:p>
            <a:r>
              <a:rPr lang="de-DE" altLang="de-DE" dirty="0"/>
              <a:t>(4) </a:t>
            </a:r>
            <a:r>
              <a:rPr lang="de-DE" altLang="de-DE" dirty="0" smtClean="0"/>
              <a:t>GIS-Standards</a:t>
            </a:r>
            <a:endParaRPr lang="de-DE" dirty="0"/>
          </a:p>
        </p:txBody>
      </p:sp>
    </p:spTree>
    <p:extLst>
      <p:ext uri="{BB962C8B-B14F-4D97-AF65-F5344CB8AC3E}">
        <p14:creationId xmlns:p14="http://schemas.microsoft.com/office/powerpoint/2010/main" val="28459227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Weltweit:</a:t>
            </a:r>
          </a:p>
          <a:p>
            <a:pPr lvl="1"/>
            <a:r>
              <a:rPr lang="de-DE" altLang="de-DE" dirty="0"/>
              <a:t>ISO </a:t>
            </a:r>
            <a:r>
              <a:rPr lang="de-DE" altLang="de-DE" i="1" dirty="0"/>
              <a:t>International </a:t>
            </a:r>
            <a:r>
              <a:rPr lang="de-DE" altLang="de-DE" i="1" dirty="0" err="1"/>
              <a:t>Organization</a:t>
            </a:r>
            <a:r>
              <a:rPr lang="de-DE" altLang="de-DE" i="1" dirty="0"/>
              <a:t> </a:t>
            </a:r>
            <a:r>
              <a:rPr lang="de-DE" altLang="de-DE" i="1" dirty="0" err="1"/>
              <a:t>for</a:t>
            </a:r>
            <a:r>
              <a:rPr lang="de-DE" altLang="de-DE" i="1" dirty="0"/>
              <a:t> </a:t>
            </a:r>
            <a:r>
              <a:rPr lang="de-DE" altLang="de-DE" i="1" dirty="0" err="1"/>
              <a:t>Standardization</a:t>
            </a:r>
            <a:endParaRPr lang="de-DE" altLang="de-DE" i="1" dirty="0"/>
          </a:p>
          <a:p>
            <a:pPr lvl="1"/>
            <a:r>
              <a:rPr lang="de-DE" altLang="de-DE" dirty="0"/>
              <a:t>OGC </a:t>
            </a:r>
            <a:r>
              <a:rPr lang="de-DE" altLang="de-DE" i="1" dirty="0"/>
              <a:t>Open </a:t>
            </a:r>
            <a:r>
              <a:rPr lang="de-DE" altLang="de-DE" i="1" dirty="0" err="1"/>
              <a:t>Geospatial</a:t>
            </a:r>
            <a:r>
              <a:rPr lang="de-DE" altLang="de-DE" i="1" dirty="0"/>
              <a:t> </a:t>
            </a:r>
            <a:r>
              <a:rPr lang="de-DE" altLang="de-DE" i="1" dirty="0" err="1"/>
              <a:t>Consortium</a:t>
            </a:r>
            <a:endParaRPr lang="de-DE" altLang="de-DE" i="1" dirty="0"/>
          </a:p>
          <a:p>
            <a:r>
              <a:rPr lang="de-DE" altLang="de-DE" dirty="0"/>
              <a:t>Europa:</a:t>
            </a:r>
          </a:p>
          <a:p>
            <a:pPr lvl="1"/>
            <a:r>
              <a:rPr lang="de-DE" altLang="de-DE" dirty="0"/>
              <a:t>CEN </a:t>
            </a:r>
            <a:r>
              <a:rPr lang="de-DE" altLang="de-DE" i="1" dirty="0" err="1"/>
              <a:t>Comité</a:t>
            </a:r>
            <a:r>
              <a:rPr lang="de-DE" altLang="de-DE" i="1" dirty="0"/>
              <a:t> </a:t>
            </a:r>
            <a:r>
              <a:rPr lang="de-DE" altLang="de-DE" i="1" dirty="0" err="1"/>
              <a:t>Européen</a:t>
            </a:r>
            <a:r>
              <a:rPr lang="de-DE" altLang="de-DE" i="1" dirty="0"/>
              <a:t> de </a:t>
            </a:r>
            <a:r>
              <a:rPr lang="de-DE" altLang="de-DE" i="1" dirty="0" err="1"/>
              <a:t>Normalisation</a:t>
            </a:r>
            <a:endParaRPr lang="de-DE" altLang="de-DE" i="1" dirty="0"/>
          </a:p>
          <a:p>
            <a:pPr lvl="1"/>
            <a:r>
              <a:rPr lang="de-DE" altLang="de-DE" dirty="0"/>
              <a:t>EU: INSPIRE </a:t>
            </a:r>
            <a:r>
              <a:rPr lang="de-DE" altLang="de-DE" i="1" dirty="0"/>
              <a:t>Infrastructure </a:t>
            </a:r>
            <a:r>
              <a:rPr lang="de-DE" altLang="de-DE" i="1" dirty="0" err="1"/>
              <a:t>for</a:t>
            </a:r>
            <a:r>
              <a:rPr lang="de-DE" altLang="de-DE" i="1" dirty="0"/>
              <a:t> </a:t>
            </a:r>
            <a:r>
              <a:rPr lang="de-DE" altLang="de-DE" i="1" dirty="0" err="1"/>
              <a:t>Spatial</a:t>
            </a:r>
            <a:r>
              <a:rPr lang="de-DE" altLang="de-DE" i="1" dirty="0"/>
              <a:t> Information in </a:t>
            </a:r>
            <a:r>
              <a:rPr lang="de-DE" altLang="de-DE" i="1" dirty="0" err="1"/>
              <a:t>the</a:t>
            </a:r>
            <a:r>
              <a:rPr lang="de-DE" altLang="de-DE" i="1" dirty="0"/>
              <a:t> European Community</a:t>
            </a:r>
          </a:p>
          <a:p>
            <a:r>
              <a:rPr lang="de-DE" altLang="de-DE" dirty="0"/>
              <a:t>Deutschland:</a:t>
            </a:r>
          </a:p>
          <a:p>
            <a:pPr lvl="1"/>
            <a:r>
              <a:rPr lang="de-DE" altLang="de-DE" dirty="0"/>
              <a:t>DIN </a:t>
            </a:r>
            <a:r>
              <a:rPr lang="de-DE" altLang="de-DE" i="1" dirty="0"/>
              <a:t>Deutsches Institut für Normung e.V.</a:t>
            </a:r>
          </a:p>
          <a:p>
            <a:pPr lvl="1"/>
            <a:r>
              <a:rPr lang="de-DE" altLang="de-DE" dirty="0"/>
              <a:t>GDI-DE </a:t>
            </a:r>
            <a:r>
              <a:rPr lang="de-DE" altLang="de-DE" i="1" dirty="0"/>
              <a:t>Geodateninfrastruktur Deutschland</a:t>
            </a:r>
          </a:p>
          <a:p>
            <a:pPr lvl="1"/>
            <a:r>
              <a:rPr lang="de-DE" altLang="de-DE" dirty="0" err="1"/>
              <a:t>AdV</a:t>
            </a:r>
            <a:r>
              <a:rPr lang="de-DE" altLang="de-DE" dirty="0"/>
              <a:t> </a:t>
            </a:r>
            <a:r>
              <a:rPr lang="de-DE" altLang="de-DE" i="1" dirty="0"/>
              <a:t>Arbeitsgemeinschaft der </a:t>
            </a:r>
            <a:r>
              <a:rPr lang="de-DE" altLang="de-DE" i="1" dirty="0" smtClean="0"/>
              <a:t>Vermessungsverwaltungen</a:t>
            </a:r>
            <a:endParaRPr lang="de-DE" altLang="de-DE" i="1" dirty="0"/>
          </a:p>
        </p:txBody>
      </p:sp>
      <p:sp>
        <p:nvSpPr>
          <p:cNvPr id="3" name="Titel 2"/>
          <p:cNvSpPr>
            <a:spLocks noGrp="1"/>
          </p:cNvSpPr>
          <p:nvPr>
            <p:ph type="title"/>
          </p:nvPr>
        </p:nvSpPr>
        <p:spPr>
          <a:xfrm>
            <a:off x="503999" y="482398"/>
            <a:ext cx="7086263" cy="925778"/>
          </a:xfrm>
        </p:spPr>
        <p:txBody>
          <a:bodyPr/>
          <a:lstStyle/>
          <a:p>
            <a:r>
              <a:rPr lang="de-DE" altLang="de-DE" dirty="0"/>
              <a:t>(4) Gremien der </a:t>
            </a:r>
            <a:r>
              <a:rPr lang="de-DE" altLang="de-DE" dirty="0" smtClean="0"/>
              <a:t>GIS-Standardisierung</a:t>
            </a:r>
            <a:endParaRPr lang="de-DE" dirty="0"/>
          </a:p>
        </p:txBody>
      </p:sp>
    </p:spTree>
    <p:extLst>
      <p:ext uri="{BB962C8B-B14F-4D97-AF65-F5344CB8AC3E}">
        <p14:creationId xmlns:p14="http://schemas.microsoft.com/office/powerpoint/2010/main" val="1910129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dirty="0"/>
              <a:t>Test </a:t>
            </a:r>
            <a:r>
              <a:rPr lang="de-DE" dirty="0" smtClean="0"/>
              <a:t>Schreibweise:</a:t>
            </a:r>
            <a:endParaRPr lang="de-DE" dirty="0"/>
          </a:p>
        </p:txBody>
      </p:sp>
      <p:sp>
        <p:nvSpPr>
          <p:cNvPr id="3" name="Titel 2"/>
          <p:cNvSpPr>
            <a:spLocks noGrp="1"/>
          </p:cNvSpPr>
          <p:nvPr>
            <p:ph type="title"/>
          </p:nvPr>
        </p:nvSpPr>
        <p:spPr/>
        <p:txBody>
          <a:bodyPr/>
          <a:lstStyle/>
          <a:p>
            <a:r>
              <a:rPr lang="de-DE" altLang="de-DE" dirty="0"/>
              <a:t>(1) Motivation</a:t>
            </a:r>
            <a:endParaRPr lang="de-DE" dirty="0"/>
          </a:p>
        </p:txBody>
      </p:sp>
    </p:spTree>
    <p:extLst>
      <p:ext uri="{BB962C8B-B14F-4D97-AF65-F5344CB8AC3E}">
        <p14:creationId xmlns:p14="http://schemas.microsoft.com/office/powerpoint/2010/main" val="1143080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504000" y="482398"/>
            <a:ext cx="7212644" cy="925778"/>
          </a:xfrm>
        </p:spPr>
        <p:txBody>
          <a:bodyPr/>
          <a:lstStyle/>
          <a:p>
            <a:r>
              <a:rPr lang="de-DE" altLang="de-DE" dirty="0"/>
              <a:t>(4) Gremien der GIS-Standardisierung</a:t>
            </a:r>
            <a:endParaRPr lang="de-DE" dirty="0"/>
          </a:p>
        </p:txBody>
      </p:sp>
      <p:sp>
        <p:nvSpPr>
          <p:cNvPr id="4" name="Textplatzhalter 2"/>
          <p:cNvSpPr txBox="1">
            <a:spLocks/>
          </p:cNvSpPr>
          <p:nvPr/>
        </p:nvSpPr>
        <p:spPr bwMode="auto">
          <a:xfrm>
            <a:off x="746125" y="2525713"/>
            <a:ext cx="16827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Global</a:t>
            </a:r>
          </a:p>
        </p:txBody>
      </p:sp>
      <p:sp>
        <p:nvSpPr>
          <p:cNvPr id="5" name="Textplatzhalter 2"/>
          <p:cNvSpPr txBox="1">
            <a:spLocks/>
          </p:cNvSpPr>
          <p:nvPr/>
        </p:nvSpPr>
        <p:spPr bwMode="auto">
          <a:xfrm>
            <a:off x="746125" y="3673475"/>
            <a:ext cx="168275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Kontinental</a:t>
            </a:r>
          </a:p>
        </p:txBody>
      </p:sp>
      <p:sp>
        <p:nvSpPr>
          <p:cNvPr id="6" name="Textplatzhalter 2"/>
          <p:cNvSpPr txBox="1">
            <a:spLocks/>
          </p:cNvSpPr>
          <p:nvPr/>
        </p:nvSpPr>
        <p:spPr bwMode="auto">
          <a:xfrm>
            <a:off x="746125" y="4821238"/>
            <a:ext cx="16827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National</a:t>
            </a:r>
          </a:p>
        </p:txBody>
      </p:sp>
      <p:sp>
        <p:nvSpPr>
          <p:cNvPr id="7" name="Textplatzhalter 2"/>
          <p:cNvSpPr txBox="1">
            <a:spLocks/>
          </p:cNvSpPr>
          <p:nvPr/>
        </p:nvSpPr>
        <p:spPr bwMode="auto">
          <a:xfrm>
            <a:off x="2686050" y="1562100"/>
            <a:ext cx="168275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universell</a:t>
            </a:r>
          </a:p>
        </p:txBody>
      </p:sp>
      <p:sp>
        <p:nvSpPr>
          <p:cNvPr id="8" name="Textplatzhalter 2"/>
          <p:cNvSpPr txBox="1">
            <a:spLocks/>
          </p:cNvSpPr>
          <p:nvPr/>
        </p:nvSpPr>
        <p:spPr bwMode="auto">
          <a:xfrm>
            <a:off x="4659313" y="1562100"/>
            <a:ext cx="168275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speziell</a:t>
            </a:r>
          </a:p>
        </p:txBody>
      </p:sp>
      <p:sp>
        <p:nvSpPr>
          <p:cNvPr id="9" name="Textplatzhalter 2"/>
          <p:cNvSpPr txBox="1">
            <a:spLocks/>
          </p:cNvSpPr>
          <p:nvPr/>
        </p:nvSpPr>
        <p:spPr bwMode="auto">
          <a:xfrm>
            <a:off x="6632575" y="1557338"/>
            <a:ext cx="16827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partiell</a:t>
            </a:r>
          </a:p>
        </p:txBody>
      </p:sp>
      <p:cxnSp>
        <p:nvCxnSpPr>
          <p:cNvPr id="10" name="Gerader Verbinder 9"/>
          <p:cNvCxnSpPr/>
          <p:nvPr/>
        </p:nvCxnSpPr>
        <p:spPr>
          <a:xfrm>
            <a:off x="781050" y="2178050"/>
            <a:ext cx="78009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r Verbinder 10"/>
          <p:cNvCxnSpPr/>
          <p:nvPr/>
        </p:nvCxnSpPr>
        <p:spPr>
          <a:xfrm>
            <a:off x="781050" y="3340100"/>
            <a:ext cx="78009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Gerader Verbinder 11"/>
          <p:cNvCxnSpPr/>
          <p:nvPr/>
        </p:nvCxnSpPr>
        <p:spPr>
          <a:xfrm>
            <a:off x="781050" y="4500563"/>
            <a:ext cx="78009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Gerader Verbinder 12"/>
          <p:cNvCxnSpPr/>
          <p:nvPr/>
        </p:nvCxnSpPr>
        <p:spPr>
          <a:xfrm>
            <a:off x="2606675" y="1443038"/>
            <a:ext cx="0" cy="40941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r Verbinder 13"/>
          <p:cNvCxnSpPr/>
          <p:nvPr/>
        </p:nvCxnSpPr>
        <p:spPr>
          <a:xfrm>
            <a:off x="4619625" y="1443038"/>
            <a:ext cx="0" cy="40941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r Verbinder 14"/>
          <p:cNvCxnSpPr/>
          <p:nvPr/>
        </p:nvCxnSpPr>
        <p:spPr>
          <a:xfrm>
            <a:off x="6632575" y="1443038"/>
            <a:ext cx="0" cy="40941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6" name="Picture 6" descr="http://www.opengeospatial.org/themes/ogc/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4763" y="2535238"/>
            <a:ext cx="1082675" cy="549275"/>
          </a:xfrm>
          <a:prstGeom prst="rect">
            <a:avLst/>
          </a:prstGeom>
          <a:solidFill>
            <a:schemeClr val="bg1"/>
          </a:solidFill>
          <a:ln w="12700">
            <a:solidFill>
              <a:srgbClr val="333399"/>
            </a:solidFill>
            <a:miter lim="800000"/>
            <a:headEnd/>
            <a:tailEnd/>
          </a:ln>
        </p:spPr>
      </p:pic>
      <p:pic>
        <p:nvPicPr>
          <p:cNvPr id="17"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3913" y="3525838"/>
            <a:ext cx="7350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5" descr="E:\tmp\gdi-de.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65938" y="4722813"/>
            <a:ext cx="795337" cy="5905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9" name="Object 20"/>
          <p:cNvGraphicFramePr>
            <a:graphicFrameLocks noChangeAspect="1"/>
          </p:cNvGraphicFramePr>
          <p:nvPr/>
        </p:nvGraphicFramePr>
        <p:xfrm>
          <a:off x="7869238" y="4714875"/>
          <a:ext cx="606425" cy="606425"/>
        </p:xfrm>
        <a:graphic>
          <a:graphicData uri="http://schemas.openxmlformats.org/presentationml/2006/ole">
            <mc:AlternateContent xmlns:mc="http://schemas.openxmlformats.org/markup-compatibility/2006">
              <mc:Choice xmlns:v="urn:schemas-microsoft-com:vml" Requires="v">
                <p:oleObj spid="_x0000_s1050" name="CorelPhotoPaint.Image.10" r:id="rId6" imgW="1002821" imgH="1002821" progId="">
                  <p:embed/>
                </p:oleObj>
              </mc:Choice>
              <mc:Fallback>
                <p:oleObj name="CorelPhotoPaint.Image.10" r:id="rId6" imgW="1002821" imgH="1002821"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69238" y="4714875"/>
                        <a:ext cx="606425"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Object 21"/>
          <p:cNvGraphicFramePr>
            <a:graphicFrameLocks noChangeAspect="1"/>
          </p:cNvGraphicFramePr>
          <p:nvPr/>
        </p:nvGraphicFramePr>
        <p:xfrm>
          <a:off x="2968625" y="2546350"/>
          <a:ext cx="1285875" cy="496888"/>
        </p:xfrm>
        <a:graphic>
          <a:graphicData uri="http://schemas.openxmlformats.org/presentationml/2006/ole">
            <mc:AlternateContent xmlns:mc="http://schemas.openxmlformats.org/markup-compatibility/2006">
              <mc:Choice xmlns:v="urn:schemas-microsoft-com:vml" Requires="v">
                <p:oleObj spid="_x0000_s1051" name="CorelPhotoPaint.Image.10" r:id="rId8" imgW="2793651" imgH="1079365" progId="">
                  <p:embed/>
                </p:oleObj>
              </mc:Choice>
              <mc:Fallback>
                <p:oleObj name="CorelPhotoPaint.Image.10" r:id="rId8" imgW="2793651" imgH="1079365"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68625" y="2546350"/>
                        <a:ext cx="12858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1" name="Grafik 27" descr="cen.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240088" y="3525838"/>
            <a:ext cx="681037"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Grafik 28" descr="din.jp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286125" y="4786313"/>
            <a:ext cx="590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29144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ISO – International </a:t>
            </a:r>
            <a:r>
              <a:rPr lang="de-DE" altLang="de-DE" dirty="0" err="1"/>
              <a:t>Organization</a:t>
            </a:r>
            <a:r>
              <a:rPr lang="de-DE" altLang="de-DE" dirty="0"/>
              <a:t> </a:t>
            </a:r>
            <a:r>
              <a:rPr lang="de-DE" altLang="de-DE" dirty="0" err="1"/>
              <a:t>for</a:t>
            </a:r>
            <a:r>
              <a:rPr lang="de-DE" altLang="de-DE" dirty="0"/>
              <a:t> </a:t>
            </a:r>
            <a:r>
              <a:rPr lang="de-DE" altLang="de-DE" dirty="0" err="1"/>
              <a:t>Standardization</a:t>
            </a:r>
            <a:r>
              <a:rPr lang="de-DE" altLang="de-DE" dirty="0"/>
              <a:t>:</a:t>
            </a:r>
          </a:p>
          <a:p>
            <a:pPr lvl="1"/>
            <a:r>
              <a:rPr lang="de-DE" altLang="de-DE" dirty="0"/>
              <a:t>Unabhängige, </a:t>
            </a:r>
            <a:r>
              <a:rPr lang="de-DE" altLang="de-DE" dirty="0" smtClean="0"/>
              <a:t>internationale </a:t>
            </a:r>
            <a:r>
              <a:rPr lang="de-DE" altLang="de-DE" dirty="0"/>
              <a:t>Nichtregierungsorganisation</a:t>
            </a:r>
          </a:p>
          <a:p>
            <a:pPr lvl="1"/>
            <a:r>
              <a:rPr lang="de-DE" altLang="de-DE" dirty="0"/>
              <a:t>Mitgliedschaft: 162 nationale </a:t>
            </a:r>
            <a:r>
              <a:rPr lang="de-DE" altLang="de-DE" dirty="0" smtClean="0"/>
              <a:t>Standardisierungsorganisationen (DE: DIN)</a:t>
            </a:r>
            <a:endParaRPr lang="de-DE" altLang="de-DE" dirty="0"/>
          </a:p>
          <a:p>
            <a:pPr lvl="1"/>
            <a:r>
              <a:rPr lang="de-DE" altLang="de-DE" dirty="0"/>
              <a:t>Mehr als </a:t>
            </a:r>
            <a:r>
              <a:rPr lang="de-DE" altLang="de-DE" dirty="0" smtClean="0"/>
              <a:t>21.000 </a:t>
            </a:r>
            <a:r>
              <a:rPr lang="de-DE" altLang="de-DE" dirty="0"/>
              <a:t>internationale </a:t>
            </a:r>
            <a:r>
              <a:rPr lang="de-DE" altLang="de-DE" dirty="0" smtClean="0"/>
              <a:t>Standards</a:t>
            </a:r>
            <a:endParaRPr lang="de-DE" altLang="de-DE" dirty="0"/>
          </a:p>
          <a:p>
            <a:r>
              <a:rPr lang="de-DE" altLang="de-DE" dirty="0"/>
              <a:t>ISO/TC 211 – </a:t>
            </a:r>
            <a:r>
              <a:rPr lang="de-DE" altLang="de-DE" dirty="0" err="1"/>
              <a:t>Geographic</a:t>
            </a:r>
            <a:r>
              <a:rPr lang="de-DE" altLang="de-DE" dirty="0"/>
              <a:t> </a:t>
            </a:r>
            <a:r>
              <a:rPr lang="de-DE" altLang="de-DE" dirty="0" err="1"/>
              <a:t>information</a:t>
            </a:r>
            <a:r>
              <a:rPr lang="de-DE" altLang="de-DE" dirty="0"/>
              <a:t> / </a:t>
            </a:r>
            <a:r>
              <a:rPr lang="de-DE" altLang="de-DE" dirty="0" err="1"/>
              <a:t>Geomatic</a:t>
            </a:r>
            <a:r>
              <a:rPr lang="de-DE" altLang="de-DE" dirty="0"/>
              <a:t>:</a:t>
            </a:r>
          </a:p>
          <a:p>
            <a:pPr lvl="1"/>
            <a:r>
              <a:rPr lang="de-DE" altLang="de-DE" dirty="0"/>
              <a:t>Technisches Komitee (TC) innerhalb ISO</a:t>
            </a:r>
          </a:p>
          <a:p>
            <a:pPr lvl="1"/>
            <a:r>
              <a:rPr lang="de-DE" altLang="de-DE" dirty="0" smtClean="0"/>
              <a:t>38 </a:t>
            </a:r>
            <a:r>
              <a:rPr lang="de-DE" altLang="de-DE" dirty="0"/>
              <a:t>P-Member (abstimmungsberechtigt, DE: DIN), </a:t>
            </a:r>
            <a:r>
              <a:rPr lang="de-DE" altLang="de-DE" dirty="0" smtClean="0"/>
              <a:t>29 O-Member </a:t>
            </a:r>
            <a:r>
              <a:rPr lang="de-DE" altLang="de-DE" dirty="0"/>
              <a:t>(Beobachter), 30 Liaison (Zusammenarbeit, u.a. CEN und OGC)</a:t>
            </a:r>
          </a:p>
          <a:p>
            <a:pPr lvl="1"/>
            <a:r>
              <a:rPr lang="de-DE" altLang="de-DE" dirty="0"/>
              <a:t>Trifft sich zweimal im Jahr</a:t>
            </a:r>
          </a:p>
          <a:p>
            <a:pPr lvl="1"/>
            <a:r>
              <a:rPr lang="de-DE" altLang="de-DE" dirty="0"/>
              <a:t>Untergliedert in Subkomitees und </a:t>
            </a:r>
            <a:r>
              <a:rPr lang="de-DE" altLang="de-DE" dirty="0" smtClean="0"/>
              <a:t>Arbeitsgruppen</a:t>
            </a:r>
            <a:endParaRPr lang="de-DE" altLang="de-DE" dirty="0"/>
          </a:p>
        </p:txBody>
      </p:sp>
      <p:sp>
        <p:nvSpPr>
          <p:cNvPr id="3" name="Titel 2"/>
          <p:cNvSpPr>
            <a:spLocks noGrp="1"/>
          </p:cNvSpPr>
          <p:nvPr>
            <p:ph type="title"/>
          </p:nvPr>
        </p:nvSpPr>
        <p:spPr>
          <a:xfrm>
            <a:off x="503999" y="482398"/>
            <a:ext cx="6298245" cy="925778"/>
          </a:xfrm>
        </p:spPr>
        <p:txBody>
          <a:bodyPr>
            <a:normAutofit/>
          </a:bodyPr>
          <a:lstStyle/>
          <a:p>
            <a:r>
              <a:rPr lang="de-DE" altLang="de-DE" dirty="0"/>
              <a:t>(4) ISO/TC 211</a:t>
            </a:r>
            <a:br>
              <a:rPr lang="de-DE" altLang="de-DE" dirty="0"/>
            </a:br>
            <a:r>
              <a:rPr lang="de-DE" altLang="de-DE" dirty="0" err="1"/>
              <a:t>Geographic</a:t>
            </a:r>
            <a:r>
              <a:rPr lang="de-DE" altLang="de-DE" dirty="0"/>
              <a:t> </a:t>
            </a:r>
            <a:r>
              <a:rPr lang="de-DE" altLang="de-DE" dirty="0" err="1"/>
              <a:t>information</a:t>
            </a:r>
            <a:r>
              <a:rPr lang="de-DE" altLang="de-DE" dirty="0"/>
              <a:t> / </a:t>
            </a:r>
            <a:r>
              <a:rPr lang="de-DE" altLang="de-DE" dirty="0" err="1"/>
              <a:t>Geomatic</a:t>
            </a:r>
            <a:endParaRPr lang="de-DE" dirty="0"/>
          </a:p>
        </p:txBody>
      </p:sp>
      <p:graphicFrame>
        <p:nvGraphicFramePr>
          <p:cNvPr id="4" name="Object 21"/>
          <p:cNvGraphicFramePr>
            <a:graphicFrameLocks noChangeAspect="1"/>
          </p:cNvGraphicFramePr>
          <p:nvPr>
            <p:extLst>
              <p:ext uri="{D42A27DB-BD31-4B8C-83A1-F6EECF244321}">
                <p14:modId xmlns:p14="http://schemas.microsoft.com/office/powerpoint/2010/main" val="2700760596"/>
              </p:ext>
            </p:extLst>
          </p:nvPr>
        </p:nvGraphicFramePr>
        <p:xfrm>
          <a:off x="6246851" y="423669"/>
          <a:ext cx="2165350" cy="836613"/>
        </p:xfrm>
        <a:graphic>
          <a:graphicData uri="http://schemas.openxmlformats.org/presentationml/2006/ole">
            <mc:AlternateContent xmlns:mc="http://schemas.openxmlformats.org/markup-compatibility/2006">
              <mc:Choice xmlns:v="urn:schemas-microsoft-com:vml" Requires="v">
                <p:oleObj spid="_x0000_s2062" name="CorelPhotoPaint.Image.10" r:id="rId3" imgW="2793651" imgH="1079365" progId="">
                  <p:embed/>
                </p:oleObj>
              </mc:Choice>
              <mc:Fallback>
                <p:oleObj name="CorelPhotoPaint.Image.10" r:id="rId3" imgW="2793651" imgH="1079365"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6851" y="423669"/>
                        <a:ext cx="216535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846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503999" y="1638000"/>
            <a:ext cx="8469016" cy="4237200"/>
          </a:xfrm>
        </p:spPr>
        <p:txBody>
          <a:bodyPr/>
          <a:lstStyle/>
          <a:p>
            <a:pPr>
              <a:defRPr/>
            </a:pPr>
            <a:r>
              <a:rPr lang="de-DE" altLang="de-DE" dirty="0"/>
              <a:t>Erarbeitung von Standards oder Technical Reports </a:t>
            </a:r>
            <a:r>
              <a:rPr lang="de-DE" altLang="de-DE" dirty="0" smtClean="0"/>
              <a:t>zur Beschreibung </a:t>
            </a:r>
            <a:r>
              <a:rPr lang="de-DE" altLang="de-DE" dirty="0"/>
              <a:t>von GIS-Komponenten und </a:t>
            </a:r>
            <a:r>
              <a:rPr lang="de-DE" altLang="de-DE" dirty="0" smtClean="0"/>
              <a:t>deren Nutzung</a:t>
            </a:r>
          </a:p>
          <a:p>
            <a:pPr>
              <a:defRPr/>
            </a:pPr>
            <a:r>
              <a:rPr lang="de-DE" altLang="de-DE" dirty="0" smtClean="0"/>
              <a:t>Schwerpunkt</a:t>
            </a:r>
            <a:r>
              <a:rPr lang="de-DE" altLang="de-DE" dirty="0"/>
              <a:t>:</a:t>
            </a:r>
          </a:p>
          <a:p>
            <a:pPr lvl="1">
              <a:defRPr/>
            </a:pPr>
            <a:r>
              <a:rPr lang="de-DE" altLang="de-DE" dirty="0"/>
              <a:t>Entwicklung globaler Standards</a:t>
            </a:r>
          </a:p>
          <a:p>
            <a:pPr lvl="1">
              <a:defRPr/>
            </a:pPr>
            <a:r>
              <a:rPr lang="de-DE" altLang="de-DE" dirty="0"/>
              <a:t>Aber: zunehmend Tendenz zu „Nischen-Standards“</a:t>
            </a:r>
          </a:p>
          <a:p>
            <a:pPr>
              <a:defRPr/>
            </a:pPr>
            <a:r>
              <a:rPr lang="de-DE" altLang="de-DE" dirty="0"/>
              <a:t>Zukünftige Aufgaben:</a:t>
            </a:r>
          </a:p>
          <a:p>
            <a:pPr lvl="1">
              <a:defRPr/>
            </a:pPr>
            <a:r>
              <a:rPr lang="de-DE" altLang="de-DE" dirty="0"/>
              <a:t>Abarbeiten des laufenden Programms / Pflege vorhandener Standards</a:t>
            </a:r>
          </a:p>
          <a:p>
            <a:pPr lvl="1">
              <a:defRPr/>
            </a:pPr>
            <a:r>
              <a:rPr lang="de-DE" altLang="de-DE" dirty="0"/>
              <a:t>Aufbau von </a:t>
            </a:r>
            <a:r>
              <a:rPr lang="de-DE" altLang="de-DE" i="1" dirty="0"/>
              <a:t>Registern </a:t>
            </a:r>
            <a:r>
              <a:rPr lang="de-DE" altLang="de-DE" dirty="0"/>
              <a:t>als Sammelstellen von Informationen</a:t>
            </a:r>
          </a:p>
          <a:p>
            <a:pPr lvl="1">
              <a:defRPr/>
            </a:pPr>
            <a:r>
              <a:rPr lang="de-DE" altLang="de-DE" dirty="0"/>
              <a:t>Kooperation mit anderen Standardisierungsinitiativen (z.B. OGC)</a:t>
            </a:r>
          </a:p>
          <a:p>
            <a:pPr lvl="1">
              <a:defRPr/>
            </a:pPr>
            <a:r>
              <a:rPr lang="de-DE" altLang="de-DE" dirty="0"/>
              <a:t>Unterstützung von Anwendungsinitiativen (z.B. INSPIRE)</a:t>
            </a:r>
          </a:p>
          <a:p>
            <a:endParaRPr lang="de-DE" dirty="0"/>
          </a:p>
        </p:txBody>
      </p:sp>
      <p:sp>
        <p:nvSpPr>
          <p:cNvPr id="3" name="Titel 2"/>
          <p:cNvSpPr>
            <a:spLocks noGrp="1"/>
          </p:cNvSpPr>
          <p:nvPr>
            <p:ph type="title"/>
          </p:nvPr>
        </p:nvSpPr>
        <p:spPr>
          <a:xfrm>
            <a:off x="503999" y="482398"/>
            <a:ext cx="6097523" cy="925778"/>
          </a:xfrm>
        </p:spPr>
        <p:txBody>
          <a:bodyPr>
            <a:normAutofit/>
          </a:bodyPr>
          <a:lstStyle/>
          <a:p>
            <a:r>
              <a:rPr lang="de-DE" altLang="de-DE" dirty="0"/>
              <a:t>(4) ISO/TC 211</a:t>
            </a:r>
            <a:br>
              <a:rPr lang="de-DE" altLang="de-DE" dirty="0"/>
            </a:br>
            <a:r>
              <a:rPr lang="de-DE" altLang="de-DE" dirty="0" err="1"/>
              <a:t>Geographic</a:t>
            </a:r>
            <a:r>
              <a:rPr lang="de-DE" altLang="de-DE" dirty="0"/>
              <a:t> </a:t>
            </a:r>
            <a:r>
              <a:rPr lang="de-DE" altLang="de-DE" dirty="0" err="1"/>
              <a:t>information</a:t>
            </a:r>
            <a:r>
              <a:rPr lang="de-DE" altLang="de-DE" dirty="0"/>
              <a:t> / </a:t>
            </a:r>
            <a:r>
              <a:rPr lang="de-DE" altLang="de-DE" dirty="0" err="1"/>
              <a:t>Geomatic</a:t>
            </a:r>
            <a:endParaRPr lang="de-DE" dirty="0"/>
          </a:p>
        </p:txBody>
      </p:sp>
      <p:graphicFrame>
        <p:nvGraphicFramePr>
          <p:cNvPr id="4" name="Object 21"/>
          <p:cNvGraphicFramePr>
            <a:graphicFrameLocks noChangeAspect="1"/>
          </p:cNvGraphicFramePr>
          <p:nvPr>
            <p:extLst>
              <p:ext uri="{D42A27DB-BD31-4B8C-83A1-F6EECF244321}">
                <p14:modId xmlns:p14="http://schemas.microsoft.com/office/powerpoint/2010/main" val="1138172409"/>
              </p:ext>
            </p:extLst>
          </p:nvPr>
        </p:nvGraphicFramePr>
        <p:xfrm>
          <a:off x="6246851" y="423669"/>
          <a:ext cx="2165350" cy="836613"/>
        </p:xfrm>
        <a:graphic>
          <a:graphicData uri="http://schemas.openxmlformats.org/presentationml/2006/ole">
            <mc:AlternateContent xmlns:mc="http://schemas.openxmlformats.org/markup-compatibility/2006">
              <mc:Choice xmlns:v="urn:schemas-microsoft-com:vml" Requires="v">
                <p:oleObj spid="_x0000_s3084" name="CorelPhotoPaint.Image.10" r:id="rId3" imgW="2793651" imgH="1079365" progId="">
                  <p:embed/>
                </p:oleObj>
              </mc:Choice>
              <mc:Fallback>
                <p:oleObj name="CorelPhotoPaint.Image.10" r:id="rId3" imgW="2793651" imgH="1079365"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6851" y="423669"/>
                        <a:ext cx="216535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651192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503999" y="482398"/>
            <a:ext cx="6097523" cy="925778"/>
          </a:xfrm>
        </p:spPr>
        <p:txBody>
          <a:bodyPr>
            <a:normAutofit/>
          </a:bodyPr>
          <a:lstStyle/>
          <a:p>
            <a:r>
              <a:rPr lang="de-DE" altLang="de-DE" dirty="0"/>
              <a:t>(4) ISO/TC 211</a:t>
            </a:r>
            <a:br>
              <a:rPr lang="de-DE" altLang="de-DE" dirty="0"/>
            </a:br>
            <a:r>
              <a:rPr lang="de-DE" altLang="de-DE" dirty="0" err="1"/>
              <a:t>Geographic</a:t>
            </a:r>
            <a:r>
              <a:rPr lang="de-DE" altLang="de-DE" dirty="0"/>
              <a:t> </a:t>
            </a:r>
            <a:r>
              <a:rPr lang="de-DE" altLang="de-DE" dirty="0" err="1"/>
              <a:t>information</a:t>
            </a:r>
            <a:r>
              <a:rPr lang="de-DE" altLang="de-DE" dirty="0"/>
              <a:t> / </a:t>
            </a:r>
            <a:r>
              <a:rPr lang="de-DE" altLang="de-DE" dirty="0" err="1"/>
              <a:t>Geomatic</a:t>
            </a:r>
            <a:endParaRPr lang="de-DE" dirty="0"/>
          </a:p>
        </p:txBody>
      </p:sp>
      <p:graphicFrame>
        <p:nvGraphicFramePr>
          <p:cNvPr id="4" name="Object 21"/>
          <p:cNvGraphicFramePr>
            <a:graphicFrameLocks noChangeAspect="1"/>
          </p:cNvGraphicFramePr>
          <p:nvPr/>
        </p:nvGraphicFramePr>
        <p:xfrm>
          <a:off x="6246851" y="423669"/>
          <a:ext cx="2165350" cy="836613"/>
        </p:xfrm>
        <a:graphic>
          <a:graphicData uri="http://schemas.openxmlformats.org/presentationml/2006/ole">
            <mc:AlternateContent xmlns:mc="http://schemas.openxmlformats.org/markup-compatibility/2006">
              <mc:Choice xmlns:v="urn:schemas-microsoft-com:vml" Requires="v">
                <p:oleObj spid="_x0000_s4109" name="CorelPhotoPaint.Image.10" r:id="rId3" imgW="2793651" imgH="1079365" progId="">
                  <p:embed/>
                </p:oleObj>
              </mc:Choice>
              <mc:Fallback>
                <p:oleObj name="CorelPhotoPaint.Image.10" r:id="rId3" imgW="2793651" imgH="1079365"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6851" y="423669"/>
                        <a:ext cx="216535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Inhaltsplatzhalter 4"/>
          <p:cNvSpPr>
            <a:spLocks noGrp="1"/>
          </p:cNvSpPr>
          <p:nvPr>
            <p:ph sz="half" idx="1"/>
          </p:nvPr>
        </p:nvSpPr>
        <p:spPr/>
        <p:txBody>
          <a:bodyPr/>
          <a:lstStyle/>
          <a:p>
            <a:r>
              <a:rPr lang="de-DE" altLang="de-DE" sz="2400" dirty="0">
                <a:sym typeface="Wingdings" panose="05000000000000000000" pitchFamily="2" charset="2"/>
              </a:rPr>
              <a:t>ISO </a:t>
            </a:r>
            <a:r>
              <a:rPr lang="de-DE" altLang="de-DE" sz="2400" dirty="0" smtClean="0">
                <a:sym typeface="Wingdings" panose="05000000000000000000" pitchFamily="2" charset="2"/>
              </a:rPr>
              <a:t>19100-Serie:</a:t>
            </a:r>
          </a:p>
          <a:p>
            <a:pPr lvl="1"/>
            <a:r>
              <a:rPr lang="de-DE" altLang="de-DE" dirty="0" smtClean="0">
                <a:sym typeface="Wingdings" panose="05000000000000000000" pitchFamily="2" charset="2"/>
              </a:rPr>
              <a:t>73 GIS-Standards; 28 Standards in Entwicklung</a:t>
            </a:r>
          </a:p>
          <a:p>
            <a:pPr lvl="1"/>
            <a:r>
              <a:rPr lang="de-DE" altLang="de-DE" dirty="0"/>
              <a:t>Standards bauen aufeinander auf</a:t>
            </a:r>
          </a:p>
          <a:p>
            <a:pPr lvl="1"/>
            <a:r>
              <a:rPr lang="de-DE" altLang="de-DE" dirty="0"/>
              <a:t>Kostenpflichtig</a:t>
            </a:r>
          </a:p>
          <a:p>
            <a:pPr lvl="1"/>
            <a:r>
              <a:rPr lang="de-DE" altLang="de-DE" dirty="0"/>
              <a:t>Regelmäßige Überprüfung auf Relevanz und </a:t>
            </a:r>
            <a:r>
              <a:rPr lang="de-DE" altLang="de-DE" dirty="0" smtClean="0"/>
              <a:t>Überarbeitung</a:t>
            </a:r>
            <a:endParaRPr lang="de-DE" altLang="de-DE" dirty="0" smtClean="0">
              <a:sym typeface="Wingdings" panose="05000000000000000000" pitchFamily="2" charset="2"/>
            </a:endParaRPr>
          </a:p>
          <a:p>
            <a:endParaRPr lang="de-DE" altLang="de-DE" sz="2400" dirty="0"/>
          </a:p>
        </p:txBody>
      </p:sp>
      <p:sp>
        <p:nvSpPr>
          <p:cNvPr id="6" name="Rectangle 3"/>
          <p:cNvSpPr>
            <a:spLocks noChangeArrowheads="1"/>
          </p:cNvSpPr>
          <p:nvPr/>
        </p:nvSpPr>
        <p:spPr bwMode="auto">
          <a:xfrm>
            <a:off x="1340862" y="3804957"/>
            <a:ext cx="3213488" cy="169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287338" indent="-287338">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19101 - Reference model</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19102 - Overview</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19103 - Conceptual schema language</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19104 - Terminology</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19105 - Conformance and testing</a:t>
            </a:r>
            <a:endParaRPr lang="nb-NO" altLang="de-DE" sz="1300" dirty="0">
              <a:latin typeface="Arial Narrow" panose="020B0606020202030204" pitchFamily="34" charset="0"/>
            </a:endParaRP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19106 - Profiles</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19107 - Spatial schema</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19108 - Temporal </a:t>
            </a:r>
            <a:r>
              <a:rPr lang="en-US" altLang="de-DE" sz="1300" dirty="0" smtClean="0">
                <a:latin typeface="Arial Narrow" panose="020B0606020202030204" pitchFamily="34" charset="0"/>
              </a:rPr>
              <a:t>schema</a:t>
            </a:r>
            <a:endParaRPr lang="en-US" altLang="de-DE" sz="1300" dirty="0">
              <a:latin typeface="Arial Narrow" panose="020B0606020202030204" pitchFamily="34" charset="0"/>
            </a:endParaRPr>
          </a:p>
        </p:txBody>
      </p:sp>
      <p:sp>
        <p:nvSpPr>
          <p:cNvPr id="7" name="Rectangle 4"/>
          <p:cNvSpPr>
            <a:spLocks noChangeArrowheads="1"/>
          </p:cNvSpPr>
          <p:nvPr/>
        </p:nvSpPr>
        <p:spPr bwMode="auto">
          <a:xfrm>
            <a:off x="4724483" y="3817657"/>
            <a:ext cx="3933517" cy="169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marL="287338" indent="-287338">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19108 - Temporal schema</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19109 - Rules for application schema</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19110 - Feature cataloguing methodology</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19111 - Spatial referencing by coordinates</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19112 - Spatial referencing by geographic identifiers</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19113 - Quality principles</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19114 - Quality evaluation procedures</a:t>
            </a:r>
          </a:p>
          <a:p>
            <a:pPr eaLnBrk="1" hangingPunct="1">
              <a:spcBef>
                <a:spcPct val="0"/>
              </a:spcBef>
              <a:buClr>
                <a:srgbClr val="FF0033"/>
              </a:buClr>
              <a:buSzPct val="75000"/>
              <a:buFont typeface="Wingdings" panose="05000000000000000000" pitchFamily="2" charset="2"/>
              <a:buChar char="l"/>
            </a:pPr>
            <a:r>
              <a:rPr lang="en-US" altLang="de-DE" sz="1300" dirty="0">
                <a:latin typeface="Arial Narrow" panose="020B0606020202030204" pitchFamily="34" charset="0"/>
              </a:rPr>
              <a:t>ISO 19115 - </a:t>
            </a:r>
            <a:r>
              <a:rPr lang="en-US" altLang="de-DE" sz="1300" dirty="0" smtClean="0">
                <a:latin typeface="Arial Narrow" panose="020B0606020202030204" pitchFamily="34" charset="0"/>
              </a:rPr>
              <a:t>Metadata</a:t>
            </a:r>
            <a:endParaRPr lang="nb-NO" altLang="de-DE" sz="1300" dirty="0">
              <a:latin typeface="Arial Narrow" panose="020B0606020202030204" pitchFamily="34" charset="0"/>
            </a:endParaRPr>
          </a:p>
        </p:txBody>
      </p:sp>
    </p:spTree>
    <p:extLst>
      <p:ext uri="{BB962C8B-B14F-4D97-AF65-F5344CB8AC3E}">
        <p14:creationId xmlns:p14="http://schemas.microsoft.com/office/powerpoint/2010/main" val="41240000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503999" y="1638000"/>
            <a:ext cx="8268293" cy="4237200"/>
          </a:xfrm>
        </p:spPr>
        <p:txBody>
          <a:bodyPr/>
          <a:lstStyle/>
          <a:p>
            <a:r>
              <a:rPr lang="de-DE" altLang="de-DE" dirty="0"/>
              <a:t>OGC – Open </a:t>
            </a:r>
            <a:r>
              <a:rPr lang="de-DE" altLang="de-DE" dirty="0" err="1"/>
              <a:t>Geospatial</a:t>
            </a:r>
            <a:r>
              <a:rPr lang="de-DE" altLang="de-DE" dirty="0"/>
              <a:t> </a:t>
            </a:r>
            <a:r>
              <a:rPr lang="de-DE" altLang="de-DE" dirty="0" err="1"/>
              <a:t>Consortium</a:t>
            </a:r>
            <a:r>
              <a:rPr lang="de-DE" altLang="de-DE" dirty="0"/>
              <a:t>:</a:t>
            </a:r>
          </a:p>
          <a:p>
            <a:pPr lvl="1"/>
            <a:r>
              <a:rPr lang="de-DE" altLang="de-DE" dirty="0"/>
              <a:t>Internationale, nicht </a:t>
            </a:r>
            <a:r>
              <a:rPr lang="de-DE" altLang="de-DE" dirty="0" smtClean="0"/>
              <a:t>kommerzielle </a:t>
            </a:r>
            <a:r>
              <a:rPr lang="de-DE" altLang="de-DE" dirty="0"/>
              <a:t>Organisation</a:t>
            </a:r>
          </a:p>
          <a:p>
            <a:pPr lvl="1"/>
            <a:r>
              <a:rPr lang="de-DE" altLang="de-DE" dirty="0"/>
              <a:t>Erarbeitung von offenen GIS-Standards</a:t>
            </a:r>
          </a:p>
          <a:p>
            <a:pPr lvl="1"/>
            <a:r>
              <a:rPr lang="de-DE" altLang="de-DE" dirty="0" smtClean="0"/>
              <a:t>526 </a:t>
            </a:r>
            <a:r>
              <a:rPr lang="de-DE" altLang="de-DE" dirty="0"/>
              <a:t>Mitglieder aus Industrie, Behörden und Universitäten:</a:t>
            </a:r>
          </a:p>
          <a:p>
            <a:pPr lvl="2"/>
            <a:r>
              <a:rPr lang="de-DE" altLang="de-DE" dirty="0"/>
              <a:t>5 Strategic (</a:t>
            </a:r>
            <a:r>
              <a:rPr lang="de-DE" altLang="de-DE" dirty="0" err="1"/>
              <a:t>Ordnance</a:t>
            </a:r>
            <a:r>
              <a:rPr lang="de-DE" altLang="de-DE" dirty="0"/>
              <a:t> Survey (UK) und 4 US-Behörden, z.B. NASA)</a:t>
            </a:r>
          </a:p>
          <a:p>
            <a:pPr lvl="2"/>
            <a:r>
              <a:rPr lang="de-DE" altLang="de-DE" dirty="0" smtClean="0"/>
              <a:t>16 </a:t>
            </a:r>
            <a:r>
              <a:rPr lang="de-DE" altLang="de-DE" dirty="0" err="1"/>
              <a:t>Principal</a:t>
            </a:r>
            <a:r>
              <a:rPr lang="de-DE" altLang="de-DE" dirty="0"/>
              <a:t> (u.a. </a:t>
            </a:r>
            <a:r>
              <a:rPr lang="de-DE" altLang="de-DE" dirty="0" err="1"/>
              <a:t>Esri</a:t>
            </a:r>
            <a:r>
              <a:rPr lang="de-DE" altLang="de-DE" dirty="0"/>
              <a:t>, Google, Oracle, Intergraph)</a:t>
            </a:r>
          </a:p>
          <a:p>
            <a:pPr lvl="2"/>
            <a:r>
              <a:rPr lang="de-DE" altLang="de-DE" dirty="0" smtClean="0"/>
              <a:t>72 Technical, 2 Technical </a:t>
            </a:r>
            <a:r>
              <a:rPr lang="de-DE" altLang="de-DE" dirty="0"/>
              <a:t>Aggregate </a:t>
            </a:r>
            <a:r>
              <a:rPr lang="de-DE" altLang="de-DE" dirty="0" smtClean="0"/>
              <a:t>(z.B. </a:t>
            </a:r>
            <a:r>
              <a:rPr lang="de-DE" altLang="de-DE" dirty="0" err="1" smtClean="0"/>
              <a:t>AdV</a:t>
            </a:r>
            <a:r>
              <a:rPr lang="de-DE" altLang="de-DE" dirty="0"/>
              <a:t>)</a:t>
            </a:r>
          </a:p>
          <a:p>
            <a:pPr lvl="2"/>
            <a:r>
              <a:rPr lang="de-DE" altLang="de-DE" dirty="0" smtClean="0"/>
              <a:t>134 </a:t>
            </a:r>
            <a:r>
              <a:rPr lang="de-DE" altLang="de-DE" dirty="0" err="1"/>
              <a:t>Associate</a:t>
            </a:r>
            <a:r>
              <a:rPr lang="de-DE" altLang="de-DE" dirty="0"/>
              <a:t> (z.B. BKG)</a:t>
            </a:r>
          </a:p>
          <a:p>
            <a:pPr lvl="2"/>
            <a:r>
              <a:rPr lang="de-DE" altLang="de-DE" dirty="0" smtClean="0"/>
              <a:t>105 University, 1 Research Institute</a:t>
            </a:r>
            <a:endParaRPr lang="de-DE" altLang="de-DE" dirty="0"/>
          </a:p>
          <a:p>
            <a:pPr lvl="2"/>
            <a:r>
              <a:rPr lang="de-DE" altLang="de-DE" dirty="0" smtClean="0"/>
              <a:t>44 </a:t>
            </a:r>
            <a:r>
              <a:rPr lang="de-DE" altLang="de-DE" dirty="0"/>
              <a:t>Small Company, 62 NGO, </a:t>
            </a:r>
            <a:r>
              <a:rPr lang="de-DE" altLang="de-DE" dirty="0" smtClean="0"/>
              <a:t>19 </a:t>
            </a:r>
            <a:r>
              <a:rPr lang="de-DE" altLang="de-DE" dirty="0" err="1" smtClean="0"/>
              <a:t>GovFuture</a:t>
            </a:r>
            <a:r>
              <a:rPr lang="de-DE" altLang="de-DE" dirty="0" smtClean="0"/>
              <a:t>-Subnational</a:t>
            </a:r>
            <a:r>
              <a:rPr lang="de-DE" altLang="de-DE" dirty="0"/>
              <a:t>, </a:t>
            </a:r>
            <a:r>
              <a:rPr lang="de-DE" altLang="de-DE" dirty="0" smtClean="0"/>
              <a:t>33 </a:t>
            </a:r>
            <a:r>
              <a:rPr lang="de-DE" altLang="de-DE" dirty="0" err="1" smtClean="0"/>
              <a:t>GovFuture-Local</a:t>
            </a:r>
            <a:r>
              <a:rPr lang="de-DE" altLang="de-DE" dirty="0"/>
              <a:t>, </a:t>
            </a:r>
            <a:r>
              <a:rPr lang="de-DE" altLang="de-DE" dirty="0" smtClean="0"/>
              <a:t>33 </a:t>
            </a:r>
            <a:r>
              <a:rPr lang="de-DE" altLang="de-DE" dirty="0"/>
              <a:t>Individual</a:t>
            </a:r>
          </a:p>
          <a:p>
            <a:pPr lvl="1"/>
            <a:r>
              <a:rPr lang="de-DE" altLang="de-DE" dirty="0"/>
              <a:t>Europa: </a:t>
            </a:r>
            <a:r>
              <a:rPr lang="de-DE" altLang="de-DE" dirty="0" smtClean="0"/>
              <a:t>209 </a:t>
            </a:r>
            <a:r>
              <a:rPr lang="de-DE" altLang="de-DE" dirty="0"/>
              <a:t>Mitglieder, Nordamerika: 191, </a:t>
            </a:r>
            <a:r>
              <a:rPr lang="de-DE" altLang="de-DE" dirty="0" smtClean="0"/>
              <a:t>Asien-Pazifik: 87, </a:t>
            </a:r>
            <a:r>
              <a:rPr lang="de-DE" altLang="de-DE" dirty="0"/>
              <a:t>…</a:t>
            </a:r>
          </a:p>
          <a:p>
            <a:endParaRPr lang="de-DE" dirty="0"/>
          </a:p>
        </p:txBody>
      </p:sp>
      <p:sp>
        <p:nvSpPr>
          <p:cNvPr id="3" name="Titel 2"/>
          <p:cNvSpPr>
            <a:spLocks noGrp="1"/>
          </p:cNvSpPr>
          <p:nvPr>
            <p:ph type="title"/>
          </p:nvPr>
        </p:nvSpPr>
        <p:spPr/>
        <p:txBody>
          <a:bodyPr/>
          <a:lstStyle/>
          <a:p>
            <a:r>
              <a:rPr lang="de-DE" altLang="de-DE" dirty="0"/>
              <a:t>(4) OGC</a:t>
            </a:r>
            <a:br>
              <a:rPr lang="de-DE" altLang="de-DE" dirty="0"/>
            </a:br>
            <a:r>
              <a:rPr lang="de-DE" altLang="de-DE" dirty="0"/>
              <a:t>Open </a:t>
            </a:r>
            <a:r>
              <a:rPr lang="de-DE" altLang="de-DE" dirty="0" err="1"/>
              <a:t>Geospatial</a:t>
            </a:r>
            <a:r>
              <a:rPr lang="de-DE" altLang="de-DE" dirty="0"/>
              <a:t> </a:t>
            </a:r>
            <a:r>
              <a:rPr lang="de-DE" altLang="de-DE" dirty="0" err="1"/>
              <a:t>Consortium</a:t>
            </a:r>
            <a:endParaRPr lang="de-DE" dirty="0"/>
          </a:p>
        </p:txBody>
      </p:sp>
      <p:pic>
        <p:nvPicPr>
          <p:cNvPr id="4" name="Picture 6" descr="http://www.opengeospatial.org/themes/ogc/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0632" y="399547"/>
            <a:ext cx="1671637" cy="847725"/>
          </a:xfrm>
          <a:prstGeom prst="rect">
            <a:avLst/>
          </a:prstGeom>
          <a:solidFill>
            <a:schemeClr val="bg1"/>
          </a:solidFill>
          <a:ln w="12700">
            <a:solidFill>
              <a:srgbClr val="333399"/>
            </a:solidFill>
            <a:miter lim="800000"/>
            <a:headEnd/>
            <a:tailEnd/>
          </a:ln>
        </p:spPr>
      </p:pic>
    </p:spTree>
    <p:extLst>
      <p:ext uri="{BB962C8B-B14F-4D97-AF65-F5344CB8AC3E}">
        <p14:creationId xmlns:p14="http://schemas.microsoft.com/office/powerpoint/2010/main" val="38694139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504000" y="1638000"/>
            <a:ext cx="8431844" cy="4237200"/>
          </a:xfrm>
        </p:spPr>
        <p:txBody>
          <a:bodyPr/>
          <a:lstStyle/>
          <a:p>
            <a:r>
              <a:rPr lang="de-DE" altLang="de-DE" dirty="0"/>
              <a:t>Technisches Komitee (TC):</a:t>
            </a:r>
          </a:p>
          <a:p>
            <a:pPr lvl="1"/>
            <a:r>
              <a:rPr lang="de-DE" altLang="de-DE" dirty="0"/>
              <a:t>Erarbeitet Standards: derzeit </a:t>
            </a:r>
            <a:r>
              <a:rPr lang="de-DE" altLang="de-DE" dirty="0" smtClean="0"/>
              <a:t>54 OGC </a:t>
            </a:r>
            <a:r>
              <a:rPr lang="de-DE" altLang="de-DE" dirty="0"/>
              <a:t>Standards</a:t>
            </a:r>
          </a:p>
          <a:p>
            <a:pPr lvl="1"/>
            <a:r>
              <a:rPr lang="de-DE" altLang="de-DE" dirty="0"/>
              <a:t>Zusätzlich: Spezifikationen, Profile, Diskussionspapiere, …</a:t>
            </a:r>
          </a:p>
          <a:p>
            <a:pPr lvl="1"/>
            <a:r>
              <a:rPr lang="de-DE" altLang="de-DE" dirty="0"/>
              <a:t>Domain Working Groups (DWG), Standards Working Groups (SWG)</a:t>
            </a:r>
          </a:p>
          <a:p>
            <a:pPr lvl="1"/>
            <a:r>
              <a:rPr lang="de-DE" altLang="de-DE" dirty="0"/>
              <a:t>TC Meetings: 4mal jährlich, jeweils eine </a:t>
            </a:r>
            <a:r>
              <a:rPr lang="de-DE" altLang="de-DE" dirty="0" smtClean="0"/>
              <a:t>Woche</a:t>
            </a:r>
          </a:p>
          <a:p>
            <a:r>
              <a:rPr lang="de-DE" altLang="de-DE" dirty="0"/>
              <a:t>Allgemeine </a:t>
            </a:r>
            <a:r>
              <a:rPr lang="de-DE" altLang="de-DE" dirty="0" smtClean="0"/>
              <a:t>Strategie:</a:t>
            </a:r>
            <a:endParaRPr lang="de-DE" altLang="de-DE" dirty="0"/>
          </a:p>
          <a:p>
            <a:pPr lvl="1"/>
            <a:r>
              <a:rPr lang="de-DE" altLang="de-DE" dirty="0"/>
              <a:t>Schaffung leistungsfähiger Schnittstellen zur Nutzung von Geoinformationen</a:t>
            </a:r>
          </a:p>
          <a:p>
            <a:pPr lvl="1"/>
            <a:r>
              <a:rPr lang="de-DE" altLang="de-DE" dirty="0"/>
              <a:t>Interoperabilität von Hardware, Software, Anwendungen und Daten</a:t>
            </a:r>
          </a:p>
          <a:p>
            <a:pPr lvl="1"/>
            <a:r>
              <a:rPr lang="de-DE" altLang="de-DE" dirty="0"/>
              <a:t>Technologische Wandlung von der bisherigen monolithischen zur verteilten Datenhaltung und </a:t>
            </a:r>
            <a:r>
              <a:rPr lang="de-DE" altLang="de-DE" dirty="0" smtClean="0"/>
              <a:t>Datennutzung</a:t>
            </a:r>
            <a:endParaRPr lang="de-DE" altLang="de-DE" dirty="0"/>
          </a:p>
        </p:txBody>
      </p:sp>
      <p:sp>
        <p:nvSpPr>
          <p:cNvPr id="3" name="Titel 2"/>
          <p:cNvSpPr>
            <a:spLocks noGrp="1"/>
          </p:cNvSpPr>
          <p:nvPr>
            <p:ph type="title"/>
          </p:nvPr>
        </p:nvSpPr>
        <p:spPr/>
        <p:txBody>
          <a:bodyPr/>
          <a:lstStyle/>
          <a:p>
            <a:r>
              <a:rPr lang="de-DE" altLang="de-DE" dirty="0"/>
              <a:t>(4) OGC</a:t>
            </a:r>
            <a:br>
              <a:rPr lang="de-DE" altLang="de-DE" dirty="0"/>
            </a:br>
            <a:r>
              <a:rPr lang="de-DE" altLang="de-DE" dirty="0"/>
              <a:t>Open </a:t>
            </a:r>
            <a:r>
              <a:rPr lang="de-DE" altLang="de-DE" dirty="0" err="1"/>
              <a:t>Geospatial</a:t>
            </a:r>
            <a:r>
              <a:rPr lang="de-DE" altLang="de-DE" dirty="0"/>
              <a:t> </a:t>
            </a:r>
            <a:r>
              <a:rPr lang="de-DE" altLang="de-DE" dirty="0" err="1"/>
              <a:t>Consortium</a:t>
            </a:r>
            <a:endParaRPr lang="de-DE" dirty="0"/>
          </a:p>
        </p:txBody>
      </p:sp>
      <p:pic>
        <p:nvPicPr>
          <p:cNvPr id="4" name="Picture 6" descr="http://www.opengeospatial.org/themes/ogc/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0632" y="399547"/>
            <a:ext cx="1671637" cy="847725"/>
          </a:xfrm>
          <a:prstGeom prst="rect">
            <a:avLst/>
          </a:prstGeom>
          <a:solidFill>
            <a:schemeClr val="bg1"/>
          </a:solidFill>
          <a:ln w="12700">
            <a:solidFill>
              <a:srgbClr val="333399"/>
            </a:solidFill>
            <a:miter lim="800000"/>
            <a:headEnd/>
            <a:tailEnd/>
          </a:ln>
        </p:spPr>
      </p:pic>
    </p:spTree>
    <p:extLst>
      <p:ext uri="{BB962C8B-B14F-4D97-AF65-F5344CB8AC3E}">
        <p14:creationId xmlns:p14="http://schemas.microsoft.com/office/powerpoint/2010/main" val="3193874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smtClean="0"/>
              <a:t>Tendenz </a:t>
            </a:r>
            <a:r>
              <a:rPr lang="de-DE" altLang="de-DE" dirty="0"/>
              <a:t>zur Arbeitsteilung:</a:t>
            </a:r>
          </a:p>
          <a:p>
            <a:pPr lvl="1"/>
            <a:r>
              <a:rPr lang="de-DE" altLang="de-DE" dirty="0"/>
              <a:t>ISO: Standards für Daten</a:t>
            </a:r>
          </a:p>
          <a:p>
            <a:pPr lvl="1"/>
            <a:r>
              <a:rPr lang="de-DE" altLang="de-DE" dirty="0"/>
              <a:t>OGC: Standards für Dienste (Zugriff und Nutzung</a:t>
            </a:r>
            <a:r>
              <a:rPr lang="de-DE" altLang="de-DE" dirty="0" smtClean="0"/>
              <a:t>)</a:t>
            </a:r>
          </a:p>
          <a:p>
            <a:r>
              <a:rPr lang="de-DE" altLang="de-DE" dirty="0" smtClean="0"/>
              <a:t>Nähe </a:t>
            </a:r>
            <a:r>
              <a:rPr lang="de-DE" altLang="de-DE" dirty="0"/>
              <a:t>von OGC zum ISO/TC 211</a:t>
            </a:r>
          </a:p>
          <a:p>
            <a:pPr lvl="1"/>
            <a:r>
              <a:rPr lang="de-DE" altLang="de-DE" dirty="0"/>
              <a:t>Personalunion v.a. in den USA</a:t>
            </a:r>
          </a:p>
          <a:p>
            <a:pPr lvl="1"/>
            <a:r>
              <a:rPr lang="de-DE" altLang="de-DE" dirty="0"/>
              <a:t>OGC setzt die durch das ISO/TC 211 geschaffenen internationalen Standards auf dem Gebiet der Geographischen Informationsverarbeitung (kommerziell) um</a:t>
            </a:r>
          </a:p>
          <a:p>
            <a:r>
              <a:rPr lang="de-DE" altLang="de-DE" dirty="0"/>
              <a:t>Gegenseitige Übernahme von </a:t>
            </a:r>
            <a:r>
              <a:rPr lang="de-DE" altLang="de-DE" dirty="0" smtClean="0"/>
              <a:t>Standards</a:t>
            </a:r>
            <a:endParaRPr lang="de-DE" altLang="de-DE" dirty="0"/>
          </a:p>
        </p:txBody>
      </p:sp>
      <p:sp>
        <p:nvSpPr>
          <p:cNvPr id="3" name="Titel 2"/>
          <p:cNvSpPr>
            <a:spLocks noGrp="1"/>
          </p:cNvSpPr>
          <p:nvPr>
            <p:ph type="title"/>
          </p:nvPr>
        </p:nvSpPr>
        <p:spPr/>
        <p:txBody>
          <a:bodyPr/>
          <a:lstStyle/>
          <a:p>
            <a:r>
              <a:rPr lang="de-DE" altLang="de-DE" dirty="0"/>
              <a:t>(4) ISO und OGC</a:t>
            </a:r>
            <a:endParaRPr lang="de-DE" dirty="0"/>
          </a:p>
        </p:txBody>
      </p:sp>
      <p:pic>
        <p:nvPicPr>
          <p:cNvPr id="4" name="Picture 6" descr="http://www.opengeospatial.org/themes/ogc/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4595" y="576858"/>
            <a:ext cx="1242043" cy="629868"/>
          </a:xfrm>
          <a:prstGeom prst="rect">
            <a:avLst/>
          </a:prstGeom>
          <a:solidFill>
            <a:schemeClr val="bg1"/>
          </a:solidFill>
          <a:ln w="12700">
            <a:solidFill>
              <a:srgbClr val="333399"/>
            </a:solidFill>
            <a:miter lim="800000"/>
            <a:headEnd/>
            <a:tailEnd/>
          </a:ln>
        </p:spPr>
      </p:pic>
      <p:graphicFrame>
        <p:nvGraphicFramePr>
          <p:cNvPr id="5" name="Object 21"/>
          <p:cNvGraphicFramePr>
            <a:graphicFrameLocks noChangeAspect="1"/>
          </p:cNvGraphicFramePr>
          <p:nvPr>
            <p:extLst>
              <p:ext uri="{D42A27DB-BD31-4B8C-83A1-F6EECF244321}">
                <p14:modId xmlns:p14="http://schemas.microsoft.com/office/powerpoint/2010/main" val="1837884210"/>
              </p:ext>
            </p:extLst>
          </p:nvPr>
        </p:nvGraphicFramePr>
        <p:xfrm>
          <a:off x="4617840" y="587971"/>
          <a:ext cx="1608876" cy="621611"/>
        </p:xfrm>
        <a:graphic>
          <a:graphicData uri="http://schemas.openxmlformats.org/presentationml/2006/ole">
            <mc:AlternateContent xmlns:mc="http://schemas.openxmlformats.org/markup-compatibility/2006">
              <mc:Choice xmlns:v="urn:schemas-microsoft-com:vml" Requires="v">
                <p:oleObj spid="_x0000_s5133" name="CorelPhotoPaint.Image.10" r:id="rId4" imgW="2793651" imgH="1079365" progId="">
                  <p:embed/>
                </p:oleObj>
              </mc:Choice>
              <mc:Fallback>
                <p:oleObj name="CorelPhotoPaint.Image.10" r:id="rId4" imgW="2793651" imgH="107936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7840" y="587971"/>
                        <a:ext cx="1608876" cy="621611"/>
                      </a:xfrm>
                      <a:prstGeom prst="rect">
                        <a:avLst/>
                      </a:prstGeom>
                      <a:noFill/>
                      <a:ln>
                        <a:noFill/>
                      </a:ln>
                    </p:spPr>
                  </p:pic>
                </p:oleObj>
              </mc:Fallback>
            </mc:AlternateContent>
          </a:graphicData>
        </a:graphic>
      </p:graphicFrame>
      <p:cxnSp>
        <p:nvCxnSpPr>
          <p:cNvPr id="6" name="Gerade Verbindung mit Pfeil 5"/>
          <p:cNvCxnSpPr/>
          <p:nvPr/>
        </p:nvCxnSpPr>
        <p:spPr>
          <a:xfrm>
            <a:off x="6285725" y="898308"/>
            <a:ext cx="619861" cy="0"/>
          </a:xfrm>
          <a:prstGeom prst="straightConnector1">
            <a:avLst/>
          </a:prstGeom>
          <a:ln w="38100">
            <a:solidFill>
              <a:srgbClr val="237F44"/>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400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ltLang="de-DE" dirty="0"/>
              <a:t>(4) ISO und OGC</a:t>
            </a:r>
            <a:endParaRPr lang="de-DE" dirty="0"/>
          </a:p>
        </p:txBody>
      </p:sp>
      <p:sp>
        <p:nvSpPr>
          <p:cNvPr id="8" name="Line 3"/>
          <p:cNvSpPr>
            <a:spLocks noChangeShapeType="1"/>
          </p:cNvSpPr>
          <p:nvPr/>
        </p:nvSpPr>
        <p:spPr bwMode="auto">
          <a:xfrm>
            <a:off x="1568450" y="2562924"/>
            <a:ext cx="6553200"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9" name="Line 4"/>
          <p:cNvSpPr>
            <a:spLocks noChangeShapeType="1"/>
          </p:cNvSpPr>
          <p:nvPr/>
        </p:nvSpPr>
        <p:spPr bwMode="auto">
          <a:xfrm>
            <a:off x="1568450" y="4744149"/>
            <a:ext cx="6553200"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0" name="Rectangle 5"/>
          <p:cNvSpPr>
            <a:spLocks noChangeArrowheads="1"/>
          </p:cNvSpPr>
          <p:nvPr/>
        </p:nvSpPr>
        <p:spPr bwMode="auto">
          <a:xfrm>
            <a:off x="1384300" y="1373887"/>
            <a:ext cx="57467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1800" b="1"/>
              <a:t>ISO</a:t>
            </a:r>
          </a:p>
        </p:txBody>
      </p:sp>
      <p:sp>
        <p:nvSpPr>
          <p:cNvPr id="11" name="Rectangle 6"/>
          <p:cNvSpPr>
            <a:spLocks noChangeArrowheads="1"/>
          </p:cNvSpPr>
          <p:nvPr/>
        </p:nvSpPr>
        <p:spPr bwMode="auto">
          <a:xfrm>
            <a:off x="1398588" y="3463037"/>
            <a:ext cx="70167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1800" b="1"/>
              <a:t>OGC</a:t>
            </a:r>
          </a:p>
        </p:txBody>
      </p:sp>
      <p:sp>
        <p:nvSpPr>
          <p:cNvPr id="12" name="Rectangle 7"/>
          <p:cNvSpPr>
            <a:spLocks noChangeArrowheads="1"/>
          </p:cNvSpPr>
          <p:nvPr/>
        </p:nvSpPr>
        <p:spPr bwMode="auto">
          <a:xfrm>
            <a:off x="1398588" y="4921949"/>
            <a:ext cx="7905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1800" b="1"/>
              <a:t>Der </a:t>
            </a:r>
          </a:p>
          <a:p>
            <a:pPr eaLnBrk="1" hangingPunct="1">
              <a:spcBef>
                <a:spcPct val="0"/>
              </a:spcBef>
              <a:buSzTx/>
              <a:buFontTx/>
              <a:buNone/>
            </a:pPr>
            <a:r>
              <a:rPr lang="de-DE" altLang="de-DE" sz="1800" b="1"/>
              <a:t>Markt</a:t>
            </a:r>
          </a:p>
        </p:txBody>
      </p:sp>
      <p:sp>
        <p:nvSpPr>
          <p:cNvPr id="13" name="Rectangle 8"/>
          <p:cNvSpPr>
            <a:spLocks noChangeArrowheads="1"/>
          </p:cNvSpPr>
          <p:nvPr/>
        </p:nvSpPr>
        <p:spPr bwMode="auto">
          <a:xfrm>
            <a:off x="3536950" y="5053712"/>
            <a:ext cx="2011363" cy="67627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0488" tIns="44450" rIns="90488" bIns="44450" anchor="ct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SzTx/>
              <a:buFontTx/>
              <a:buNone/>
            </a:pPr>
            <a:r>
              <a:rPr lang="de-DE" altLang="de-DE" sz="1800" b="1"/>
              <a:t>Implementations</a:t>
            </a:r>
          </a:p>
          <a:p>
            <a:pPr algn="ctr" eaLnBrk="1" hangingPunct="1">
              <a:spcBef>
                <a:spcPct val="0"/>
              </a:spcBef>
              <a:buSzTx/>
              <a:buFontTx/>
              <a:buNone/>
            </a:pPr>
            <a:r>
              <a:rPr lang="de-DE" altLang="de-DE" sz="1800" b="1"/>
              <a:t>(Services)</a:t>
            </a:r>
          </a:p>
        </p:txBody>
      </p:sp>
      <p:sp>
        <p:nvSpPr>
          <p:cNvPr id="14" name="Rectangle 9"/>
          <p:cNvSpPr>
            <a:spLocks noChangeArrowheads="1"/>
          </p:cNvSpPr>
          <p:nvPr/>
        </p:nvSpPr>
        <p:spPr bwMode="auto">
          <a:xfrm>
            <a:off x="3536950" y="3774187"/>
            <a:ext cx="2011363" cy="677862"/>
          </a:xfrm>
          <a:prstGeom prst="rect">
            <a:avLst/>
          </a:prstGeom>
          <a:solidFill>
            <a:srgbClr val="DDDDDD"/>
          </a:solidFill>
          <a:ln w="25400">
            <a:solidFill>
              <a:schemeClr val="tx1"/>
            </a:solidFill>
            <a:miter lim="800000"/>
            <a:headEnd/>
            <a:tailEnd/>
          </a:ln>
        </p:spPr>
        <p:txBody>
          <a:bodyPr wrap="none" lIns="90488" tIns="44450" rIns="90488" bIns="44450" anchor="ct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SzTx/>
              <a:buFontTx/>
              <a:buNone/>
            </a:pPr>
            <a:r>
              <a:rPr lang="de-DE" altLang="de-DE" sz="1800" b="1"/>
              <a:t>Implementation</a:t>
            </a:r>
          </a:p>
          <a:p>
            <a:pPr algn="ctr" eaLnBrk="1" hangingPunct="1">
              <a:spcBef>
                <a:spcPct val="0"/>
              </a:spcBef>
              <a:buSzTx/>
              <a:buFontTx/>
              <a:buNone/>
            </a:pPr>
            <a:r>
              <a:rPr lang="de-DE" altLang="de-DE" sz="1800" b="1"/>
              <a:t>Specifications</a:t>
            </a:r>
          </a:p>
        </p:txBody>
      </p:sp>
      <p:sp>
        <p:nvSpPr>
          <p:cNvPr id="15" name="Rectangle 10"/>
          <p:cNvSpPr>
            <a:spLocks noChangeArrowheads="1"/>
          </p:cNvSpPr>
          <p:nvPr/>
        </p:nvSpPr>
        <p:spPr bwMode="auto">
          <a:xfrm>
            <a:off x="3536950" y="2739137"/>
            <a:ext cx="2011363" cy="676275"/>
          </a:xfrm>
          <a:prstGeom prst="rect">
            <a:avLst/>
          </a:prstGeom>
          <a:solidFill>
            <a:srgbClr val="DDDDDD"/>
          </a:solidFill>
          <a:ln w="25400">
            <a:solidFill>
              <a:schemeClr val="tx1"/>
            </a:solidFill>
            <a:miter lim="800000"/>
            <a:headEnd/>
            <a:tailEnd/>
          </a:ln>
        </p:spPr>
        <p:txBody>
          <a:bodyPr wrap="none" lIns="90488" tIns="44450" rIns="90488" bIns="44450" anchor="ct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SzTx/>
              <a:buFontTx/>
              <a:buNone/>
            </a:pPr>
            <a:r>
              <a:rPr lang="de-DE" altLang="de-DE" sz="1800" b="1"/>
              <a:t>Abstract</a:t>
            </a:r>
          </a:p>
          <a:p>
            <a:pPr algn="ctr" eaLnBrk="1" hangingPunct="1">
              <a:spcBef>
                <a:spcPct val="0"/>
              </a:spcBef>
              <a:buSzTx/>
              <a:buFontTx/>
              <a:buNone/>
            </a:pPr>
            <a:r>
              <a:rPr lang="de-DE" altLang="de-DE" sz="1800" b="1"/>
              <a:t>Specification</a:t>
            </a:r>
          </a:p>
        </p:txBody>
      </p:sp>
      <p:sp>
        <p:nvSpPr>
          <p:cNvPr id="16" name="Rectangle 11"/>
          <p:cNvSpPr>
            <a:spLocks noChangeArrowheads="1"/>
          </p:cNvSpPr>
          <p:nvPr/>
        </p:nvSpPr>
        <p:spPr bwMode="auto">
          <a:xfrm>
            <a:off x="3343275" y="1465962"/>
            <a:ext cx="2205038" cy="677862"/>
          </a:xfrm>
          <a:prstGeom prst="rect">
            <a:avLst/>
          </a:prstGeom>
          <a:solidFill>
            <a:srgbClr val="DDDDDD"/>
          </a:solidFill>
          <a:ln w="25400">
            <a:solidFill>
              <a:schemeClr val="tx1"/>
            </a:solidFill>
            <a:miter lim="800000"/>
            <a:headEnd/>
            <a:tailEnd/>
          </a:ln>
        </p:spPr>
        <p:txBody>
          <a:bodyPr wrap="none" lIns="90488" tIns="44450" rIns="90488" bIns="44450" anchor="ct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SzTx/>
              <a:buFontTx/>
              <a:buNone/>
            </a:pPr>
            <a:r>
              <a:rPr lang="de-DE" altLang="de-DE" sz="1800" b="1"/>
              <a:t>ISO-(Basis)Normen</a:t>
            </a:r>
          </a:p>
        </p:txBody>
      </p:sp>
      <p:sp>
        <p:nvSpPr>
          <p:cNvPr id="17" name="Rectangle 12"/>
          <p:cNvSpPr>
            <a:spLocks noChangeArrowheads="1"/>
          </p:cNvSpPr>
          <p:nvPr/>
        </p:nvSpPr>
        <p:spPr bwMode="auto">
          <a:xfrm>
            <a:off x="5537200" y="1465962"/>
            <a:ext cx="1539875" cy="677862"/>
          </a:xfrm>
          <a:prstGeom prst="rect">
            <a:avLst/>
          </a:prstGeom>
          <a:solidFill>
            <a:srgbClr val="DDDDDD"/>
          </a:solidFill>
          <a:ln w="25400">
            <a:solidFill>
              <a:schemeClr val="tx1"/>
            </a:solidFill>
            <a:miter lim="800000"/>
            <a:headEnd/>
            <a:tailEnd/>
          </a:ln>
        </p:spPr>
        <p:txBody>
          <a:bodyPr wrap="none" lIns="90488" tIns="44450" rIns="90488" bIns="44450" anchor="ct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SzTx/>
              <a:buFontTx/>
              <a:buNone/>
            </a:pPr>
            <a:r>
              <a:rPr lang="de-DE" altLang="de-DE" sz="1800" b="1"/>
              <a:t>ISO-Normen</a:t>
            </a:r>
          </a:p>
        </p:txBody>
      </p:sp>
      <p:sp>
        <p:nvSpPr>
          <p:cNvPr id="18" name="Line 13"/>
          <p:cNvSpPr>
            <a:spLocks noChangeShapeType="1"/>
          </p:cNvSpPr>
          <p:nvPr/>
        </p:nvSpPr>
        <p:spPr bwMode="auto">
          <a:xfrm>
            <a:off x="4141788" y="2183512"/>
            <a:ext cx="0" cy="52070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sp>
        <p:nvSpPr>
          <p:cNvPr id="19" name="Line 14"/>
          <p:cNvSpPr>
            <a:spLocks noChangeShapeType="1"/>
          </p:cNvSpPr>
          <p:nvPr/>
        </p:nvSpPr>
        <p:spPr bwMode="auto">
          <a:xfrm>
            <a:off x="4141788" y="3456687"/>
            <a:ext cx="0" cy="277812"/>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sp>
        <p:nvSpPr>
          <p:cNvPr id="20" name="Line 15"/>
          <p:cNvSpPr>
            <a:spLocks noChangeShapeType="1"/>
          </p:cNvSpPr>
          <p:nvPr/>
        </p:nvSpPr>
        <p:spPr bwMode="auto">
          <a:xfrm>
            <a:off x="4141788" y="4491737"/>
            <a:ext cx="0" cy="5207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sp>
        <p:nvSpPr>
          <p:cNvPr id="21" name="Line 16"/>
          <p:cNvSpPr>
            <a:spLocks noChangeShapeType="1"/>
          </p:cNvSpPr>
          <p:nvPr/>
        </p:nvSpPr>
        <p:spPr bwMode="auto">
          <a:xfrm>
            <a:off x="4741863" y="2183512"/>
            <a:ext cx="0" cy="520700"/>
          </a:xfrm>
          <a:prstGeom prst="line">
            <a:avLst/>
          </a:prstGeom>
          <a:noFill/>
          <a:ln w="25400">
            <a:solidFill>
              <a:srgbClr val="FF0000"/>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de-DE"/>
          </a:p>
        </p:txBody>
      </p:sp>
      <p:sp>
        <p:nvSpPr>
          <p:cNvPr id="22" name="Line 17"/>
          <p:cNvSpPr>
            <a:spLocks noChangeShapeType="1"/>
          </p:cNvSpPr>
          <p:nvPr/>
        </p:nvSpPr>
        <p:spPr bwMode="auto">
          <a:xfrm>
            <a:off x="4741863" y="3456687"/>
            <a:ext cx="0" cy="277812"/>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de-DE"/>
          </a:p>
        </p:txBody>
      </p:sp>
      <p:sp>
        <p:nvSpPr>
          <p:cNvPr id="23" name="Line 18"/>
          <p:cNvSpPr>
            <a:spLocks noChangeShapeType="1"/>
          </p:cNvSpPr>
          <p:nvPr/>
        </p:nvSpPr>
        <p:spPr bwMode="auto">
          <a:xfrm>
            <a:off x="4741863" y="4491737"/>
            <a:ext cx="0" cy="520700"/>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de-DE"/>
          </a:p>
        </p:txBody>
      </p:sp>
      <p:sp>
        <p:nvSpPr>
          <p:cNvPr id="24" name="Line 19"/>
          <p:cNvSpPr>
            <a:spLocks noChangeShapeType="1"/>
          </p:cNvSpPr>
          <p:nvPr/>
        </p:nvSpPr>
        <p:spPr bwMode="auto">
          <a:xfrm>
            <a:off x="5592763" y="4083749"/>
            <a:ext cx="371475" cy="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sp>
        <p:nvSpPr>
          <p:cNvPr id="25" name="Line 20"/>
          <p:cNvSpPr>
            <a:spLocks noChangeShapeType="1"/>
          </p:cNvSpPr>
          <p:nvPr/>
        </p:nvSpPr>
        <p:spPr bwMode="auto">
          <a:xfrm flipV="1">
            <a:off x="6008688" y="2099374"/>
            <a:ext cx="0" cy="2016125"/>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sp>
        <p:nvSpPr>
          <p:cNvPr id="26" name="Line 21"/>
          <p:cNvSpPr>
            <a:spLocks noChangeShapeType="1"/>
          </p:cNvSpPr>
          <p:nvPr/>
        </p:nvSpPr>
        <p:spPr bwMode="auto">
          <a:xfrm>
            <a:off x="5592763" y="3107437"/>
            <a:ext cx="371475" cy="0"/>
          </a:xfrm>
          <a:prstGeom prst="line">
            <a:avLst/>
          </a:prstGeom>
          <a:noFill/>
          <a:ln w="25400">
            <a:solidFill>
              <a:srgbClr val="FF0000"/>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sp>
        <p:nvSpPr>
          <p:cNvPr id="27" name="Rectangle 22"/>
          <p:cNvSpPr>
            <a:spLocks noChangeArrowheads="1"/>
          </p:cNvSpPr>
          <p:nvPr/>
        </p:nvSpPr>
        <p:spPr bwMode="auto">
          <a:xfrm>
            <a:off x="2984500" y="3390012"/>
            <a:ext cx="1111250"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1200" b="1"/>
              <a:t>RFP process</a:t>
            </a:r>
          </a:p>
        </p:txBody>
      </p:sp>
      <p:sp>
        <p:nvSpPr>
          <p:cNvPr id="28" name="Rectangle 23"/>
          <p:cNvSpPr>
            <a:spLocks noChangeArrowheads="1"/>
          </p:cNvSpPr>
          <p:nvPr/>
        </p:nvSpPr>
        <p:spPr bwMode="auto">
          <a:xfrm>
            <a:off x="2998788" y="4650487"/>
            <a:ext cx="1081087"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1200" b="1"/>
              <a:t>Entwicklung</a:t>
            </a:r>
          </a:p>
        </p:txBody>
      </p:sp>
      <p:sp>
        <p:nvSpPr>
          <p:cNvPr id="29" name="Rectangle 24"/>
          <p:cNvSpPr>
            <a:spLocks noChangeArrowheads="1"/>
          </p:cNvSpPr>
          <p:nvPr/>
        </p:nvSpPr>
        <p:spPr bwMode="auto">
          <a:xfrm>
            <a:off x="4716463" y="4558412"/>
            <a:ext cx="1474787"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1200" b="1"/>
              <a:t>Revisionsprozess</a:t>
            </a:r>
          </a:p>
        </p:txBody>
      </p:sp>
      <p:sp>
        <p:nvSpPr>
          <p:cNvPr id="30" name="Rectangle 25"/>
          <p:cNvSpPr>
            <a:spLocks noChangeArrowheads="1"/>
          </p:cNvSpPr>
          <p:nvPr/>
        </p:nvSpPr>
        <p:spPr bwMode="auto">
          <a:xfrm>
            <a:off x="4730750" y="2248599"/>
            <a:ext cx="119538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1200" b="1"/>
              <a:t>Verbesserung</a:t>
            </a:r>
          </a:p>
        </p:txBody>
      </p:sp>
      <p:sp>
        <p:nvSpPr>
          <p:cNvPr id="31" name="Rectangle 26"/>
          <p:cNvSpPr>
            <a:spLocks noChangeArrowheads="1"/>
          </p:cNvSpPr>
          <p:nvPr/>
        </p:nvSpPr>
        <p:spPr bwMode="auto">
          <a:xfrm>
            <a:off x="1997075" y="2250187"/>
            <a:ext cx="2085975"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1200" b="1"/>
              <a:t>(OGC Beschluß)  Referenz</a:t>
            </a:r>
          </a:p>
        </p:txBody>
      </p:sp>
      <p:sp>
        <p:nvSpPr>
          <p:cNvPr id="32" name="Rectangle 27"/>
          <p:cNvSpPr>
            <a:spLocks noChangeArrowheads="1"/>
          </p:cNvSpPr>
          <p:nvPr/>
        </p:nvSpPr>
        <p:spPr bwMode="auto">
          <a:xfrm>
            <a:off x="5995988" y="2250187"/>
            <a:ext cx="1377950"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1200" b="1"/>
              <a:t>(ISO Resolution)</a:t>
            </a:r>
          </a:p>
        </p:txBody>
      </p:sp>
      <p:sp>
        <p:nvSpPr>
          <p:cNvPr id="33" name="Rectangle 28"/>
          <p:cNvSpPr>
            <a:spLocks noChangeArrowheads="1"/>
          </p:cNvSpPr>
          <p:nvPr/>
        </p:nvSpPr>
        <p:spPr bwMode="auto">
          <a:xfrm>
            <a:off x="1876425" y="2745487"/>
            <a:ext cx="863600" cy="663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0488" tIns="44450" rIns="90488" bIns="44450" anchor="ct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SzTx/>
              <a:buFontTx/>
              <a:buNone/>
            </a:pPr>
            <a:r>
              <a:rPr lang="de-DE" altLang="de-DE" sz="1200" b="1"/>
              <a:t>Essential</a:t>
            </a:r>
          </a:p>
          <a:p>
            <a:pPr algn="ctr" eaLnBrk="1" hangingPunct="1">
              <a:spcBef>
                <a:spcPct val="0"/>
              </a:spcBef>
              <a:buSzTx/>
              <a:buFontTx/>
              <a:buNone/>
            </a:pPr>
            <a:r>
              <a:rPr lang="de-DE" altLang="de-DE" sz="1200" b="1"/>
              <a:t>Model</a:t>
            </a:r>
          </a:p>
        </p:txBody>
      </p:sp>
      <p:sp>
        <p:nvSpPr>
          <p:cNvPr id="34" name="Line 29"/>
          <p:cNvSpPr>
            <a:spLocks noChangeShapeType="1"/>
          </p:cNvSpPr>
          <p:nvPr/>
        </p:nvSpPr>
        <p:spPr bwMode="auto">
          <a:xfrm>
            <a:off x="2770188" y="3047112"/>
            <a:ext cx="7493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sp>
        <p:nvSpPr>
          <p:cNvPr id="37" name="Rectangle 32"/>
          <p:cNvSpPr>
            <a:spLocks noChangeArrowheads="1"/>
          </p:cNvSpPr>
          <p:nvPr/>
        </p:nvSpPr>
        <p:spPr bwMode="auto">
          <a:xfrm>
            <a:off x="2714625" y="2796287"/>
            <a:ext cx="823913"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1200" b="1"/>
              <a:t>Konsens</a:t>
            </a:r>
          </a:p>
        </p:txBody>
      </p:sp>
      <p:sp>
        <p:nvSpPr>
          <p:cNvPr id="38" name="Rectangle 33"/>
          <p:cNvSpPr>
            <a:spLocks noChangeArrowheads="1"/>
          </p:cNvSpPr>
          <p:nvPr/>
        </p:nvSpPr>
        <p:spPr bwMode="auto">
          <a:xfrm>
            <a:off x="4797425" y="3378899"/>
            <a:ext cx="119538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1200" b="1"/>
              <a:t>Verbesserung</a:t>
            </a:r>
          </a:p>
        </p:txBody>
      </p:sp>
    </p:spTree>
    <p:extLst>
      <p:ext uri="{BB962C8B-B14F-4D97-AF65-F5344CB8AC3E}">
        <p14:creationId xmlns:p14="http://schemas.microsoft.com/office/powerpoint/2010/main" val="31573886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ltLang="de-DE" dirty="0"/>
              <a:t>(4) CEN/TC 287</a:t>
            </a:r>
            <a:br>
              <a:rPr lang="de-DE" altLang="de-DE" dirty="0"/>
            </a:br>
            <a:r>
              <a:rPr lang="de-DE" altLang="de-DE" dirty="0" err="1"/>
              <a:t>Geographic</a:t>
            </a:r>
            <a:r>
              <a:rPr lang="de-DE" altLang="de-DE" dirty="0"/>
              <a:t> Information</a:t>
            </a:r>
            <a:endParaRPr lang="de-DE" dirty="0"/>
          </a:p>
        </p:txBody>
      </p:sp>
      <p:pic>
        <p:nvPicPr>
          <p:cNvPr id="4" name="Grafik 5" descr="cen.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22571" y="270456"/>
            <a:ext cx="1033462"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Inhaltsplatzhalter 4"/>
          <p:cNvSpPr>
            <a:spLocks noGrp="1"/>
          </p:cNvSpPr>
          <p:nvPr>
            <p:ph sz="half" idx="1"/>
          </p:nvPr>
        </p:nvSpPr>
        <p:spPr/>
        <p:txBody>
          <a:bodyPr/>
          <a:lstStyle/>
          <a:p>
            <a:r>
              <a:rPr lang="de-DE" altLang="de-DE" dirty="0" smtClean="0"/>
              <a:t>CEN/TC 287:</a:t>
            </a:r>
          </a:p>
          <a:p>
            <a:pPr lvl="1">
              <a:defRPr/>
            </a:pPr>
            <a:r>
              <a:rPr lang="de-DE" altLang="de-DE" dirty="0" smtClean="0"/>
              <a:t>Technisches </a:t>
            </a:r>
            <a:r>
              <a:rPr lang="de-DE" altLang="de-DE" dirty="0"/>
              <a:t>Komitee (TC) innerhalb </a:t>
            </a:r>
            <a:r>
              <a:rPr lang="de-DE" dirty="0"/>
              <a:t>CEN – European </a:t>
            </a:r>
            <a:r>
              <a:rPr lang="de-DE" dirty="0" err="1"/>
              <a:t>Committee</a:t>
            </a:r>
            <a:r>
              <a:rPr lang="de-DE" dirty="0"/>
              <a:t> </a:t>
            </a:r>
            <a:r>
              <a:rPr lang="de-DE" dirty="0" err="1"/>
              <a:t>for</a:t>
            </a:r>
            <a:r>
              <a:rPr lang="de-DE" dirty="0"/>
              <a:t> </a:t>
            </a:r>
            <a:r>
              <a:rPr lang="de-DE" dirty="0" err="1"/>
              <a:t>Standardization</a:t>
            </a:r>
            <a:endParaRPr lang="de-DE" dirty="0"/>
          </a:p>
          <a:p>
            <a:pPr lvl="1">
              <a:defRPr/>
            </a:pPr>
            <a:r>
              <a:rPr lang="de-DE" dirty="0"/>
              <a:t>Zwischen 1995 und 2003 nicht aktiv (Arbeit von ISO/TC 211 übernommen</a:t>
            </a:r>
          </a:p>
          <a:p>
            <a:pPr lvl="1">
              <a:defRPr/>
            </a:pPr>
            <a:r>
              <a:rPr lang="de-DE" altLang="de-DE" dirty="0">
                <a:solidFill>
                  <a:srgbClr val="000002"/>
                </a:solidFill>
              </a:rPr>
              <a:t>2003 wieder aktiviert (initiiert auch durch INSPIRE)</a:t>
            </a:r>
          </a:p>
          <a:p>
            <a:pPr lvl="1"/>
            <a:endParaRPr lang="de-DE" dirty="0"/>
          </a:p>
        </p:txBody>
      </p:sp>
    </p:spTree>
    <p:extLst>
      <p:ext uri="{BB962C8B-B14F-4D97-AF65-F5344CB8AC3E}">
        <p14:creationId xmlns:p14="http://schemas.microsoft.com/office/powerpoint/2010/main" val="36681428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pPr>
              <a:defRPr/>
            </a:pPr>
            <a:r>
              <a:rPr lang="de-DE" altLang="de-DE" sz="2000" dirty="0">
                <a:solidFill>
                  <a:srgbClr val="000002"/>
                </a:solidFill>
              </a:rPr>
              <a:t>Vorhandene (ältere) CEN-Normen werden durch die entsprechenden ISO-Standards abgelöst</a:t>
            </a:r>
          </a:p>
          <a:p>
            <a:pPr>
              <a:defRPr/>
            </a:pPr>
            <a:r>
              <a:rPr lang="de-DE" altLang="de-DE" sz="2000" dirty="0">
                <a:solidFill>
                  <a:srgbClr val="000002"/>
                </a:solidFill>
              </a:rPr>
              <a:t>Neue ISO-Standards werden nach Evaluierung </a:t>
            </a:r>
            <a:r>
              <a:rPr lang="de-DE" altLang="de-DE" sz="2000" dirty="0" smtClean="0">
                <a:solidFill>
                  <a:srgbClr val="000002"/>
                </a:solidFill>
              </a:rPr>
              <a:t>im </a:t>
            </a:r>
            <a:r>
              <a:rPr lang="de-DE" altLang="de-DE" sz="2000" dirty="0">
                <a:solidFill>
                  <a:srgbClr val="000002"/>
                </a:solidFill>
              </a:rPr>
              <a:t>CEN/TC übernommen</a:t>
            </a:r>
          </a:p>
          <a:p>
            <a:pPr>
              <a:defRPr/>
            </a:pPr>
            <a:r>
              <a:rPr lang="de-DE" altLang="de-DE" sz="2000" dirty="0">
                <a:solidFill>
                  <a:srgbClr val="000002"/>
                </a:solidFill>
              </a:rPr>
              <a:t>Für </a:t>
            </a:r>
            <a:r>
              <a:rPr lang="de-DE" altLang="de-DE" sz="2000" i="1" dirty="0">
                <a:solidFill>
                  <a:srgbClr val="000002"/>
                </a:solidFill>
              </a:rPr>
              <a:t>europäische</a:t>
            </a:r>
            <a:r>
              <a:rPr lang="de-DE" altLang="de-DE" sz="2000" dirty="0">
                <a:solidFill>
                  <a:srgbClr val="000002"/>
                </a:solidFill>
              </a:rPr>
              <a:t> GDI werden spezielle Applikationsprofile </a:t>
            </a:r>
            <a:r>
              <a:rPr lang="de-DE" altLang="de-DE" sz="2000" dirty="0" smtClean="0">
                <a:solidFill>
                  <a:srgbClr val="000002"/>
                </a:solidFill>
              </a:rPr>
              <a:t>benötigt (</a:t>
            </a:r>
            <a:r>
              <a:rPr lang="de-DE" altLang="de-DE" dirty="0" smtClean="0">
                <a:solidFill>
                  <a:srgbClr val="000002"/>
                </a:solidFill>
              </a:rPr>
              <a:t>Web-Services, Metadaten, ...)</a:t>
            </a:r>
            <a:endParaRPr lang="de-DE" altLang="de-DE" dirty="0">
              <a:solidFill>
                <a:srgbClr val="000002"/>
              </a:solidFill>
            </a:endParaRPr>
          </a:p>
          <a:p>
            <a:pPr>
              <a:defRPr/>
            </a:pPr>
            <a:r>
              <a:rPr lang="de-DE" altLang="de-DE" sz="2000" dirty="0">
                <a:solidFill>
                  <a:srgbClr val="000002"/>
                </a:solidFill>
              </a:rPr>
              <a:t>CEN/TC 287 erarbeitet Richtlinien für die Anwendung von Standards und Norman sowie den Aufbau von </a:t>
            </a:r>
            <a:r>
              <a:rPr lang="de-DE" altLang="de-DE" sz="2000" dirty="0" smtClean="0">
                <a:solidFill>
                  <a:srgbClr val="000002"/>
                </a:solidFill>
              </a:rPr>
              <a:t>GDI</a:t>
            </a:r>
          </a:p>
          <a:p>
            <a:pPr lvl="1">
              <a:defRPr/>
            </a:pPr>
            <a:endParaRPr lang="de-DE" altLang="de-DE" sz="1800" dirty="0">
              <a:solidFill>
                <a:srgbClr val="000002"/>
              </a:solidFill>
            </a:endParaRPr>
          </a:p>
          <a:p>
            <a:pPr>
              <a:defRPr/>
            </a:pPr>
            <a:r>
              <a:rPr lang="de-DE" altLang="de-DE" sz="2000" u="sng" dirty="0" smtClean="0">
                <a:solidFill>
                  <a:srgbClr val="000002"/>
                </a:solidFill>
              </a:rPr>
              <a:t>CEN-Normen </a:t>
            </a:r>
            <a:r>
              <a:rPr lang="de-DE" altLang="de-DE" sz="2000" u="sng" dirty="0">
                <a:solidFill>
                  <a:srgbClr val="000002"/>
                </a:solidFill>
              </a:rPr>
              <a:t>sind für Europa verbindlich</a:t>
            </a:r>
            <a:r>
              <a:rPr lang="de-DE" altLang="de-DE" sz="2000" dirty="0">
                <a:solidFill>
                  <a:srgbClr val="000002"/>
                </a:solidFill>
              </a:rPr>
              <a:t>, ISO-Standards </a:t>
            </a:r>
            <a:r>
              <a:rPr lang="de-DE" altLang="de-DE" sz="2000" dirty="0" smtClean="0">
                <a:solidFill>
                  <a:srgbClr val="000002"/>
                </a:solidFill>
              </a:rPr>
              <a:t>nicht</a:t>
            </a:r>
          </a:p>
          <a:p>
            <a:pPr>
              <a:defRPr/>
            </a:pPr>
            <a:r>
              <a:rPr lang="de-DE" altLang="de-DE" sz="2000" dirty="0">
                <a:solidFill>
                  <a:srgbClr val="000002"/>
                </a:solidFill>
              </a:rPr>
              <a:t>INSPIRE basiert auf </a:t>
            </a:r>
            <a:r>
              <a:rPr lang="de-DE" altLang="de-DE" sz="2000" dirty="0" smtClean="0">
                <a:solidFill>
                  <a:srgbClr val="000002"/>
                </a:solidFill>
              </a:rPr>
              <a:t>CEN-Normen</a:t>
            </a:r>
            <a:endParaRPr lang="de-DE" altLang="de-DE" sz="2000" dirty="0">
              <a:solidFill>
                <a:srgbClr val="000002"/>
              </a:solidFill>
            </a:endParaRPr>
          </a:p>
        </p:txBody>
      </p:sp>
      <p:sp>
        <p:nvSpPr>
          <p:cNvPr id="3" name="Titel 2"/>
          <p:cNvSpPr>
            <a:spLocks noGrp="1"/>
          </p:cNvSpPr>
          <p:nvPr>
            <p:ph type="title"/>
          </p:nvPr>
        </p:nvSpPr>
        <p:spPr/>
        <p:txBody>
          <a:bodyPr/>
          <a:lstStyle/>
          <a:p>
            <a:r>
              <a:rPr lang="de-DE" altLang="de-DE" dirty="0"/>
              <a:t>(4) CEN/TC 287</a:t>
            </a:r>
            <a:br>
              <a:rPr lang="de-DE" altLang="de-DE" dirty="0"/>
            </a:br>
            <a:r>
              <a:rPr lang="de-DE" altLang="de-DE" dirty="0" err="1"/>
              <a:t>Geographic</a:t>
            </a:r>
            <a:r>
              <a:rPr lang="de-DE" altLang="de-DE" dirty="0"/>
              <a:t> Information</a:t>
            </a:r>
            <a:endParaRPr lang="de-DE" dirty="0"/>
          </a:p>
        </p:txBody>
      </p:sp>
      <p:pic>
        <p:nvPicPr>
          <p:cNvPr id="4" name="Grafik 5" descr="cen.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22571" y="270456"/>
            <a:ext cx="1033462"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633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ltLang="de-DE" dirty="0"/>
              <a:t>(1) Motivation</a:t>
            </a:r>
            <a:endParaRPr lang="de-DE" dirty="0"/>
          </a:p>
        </p:txBody>
      </p:sp>
      <p:pic>
        <p:nvPicPr>
          <p:cNvPr id="4" name="Picture 4" descr="D:\bkg\azubi\bkg1\standart3.png"/>
          <p:cNvPicPr>
            <a:picLocks noChangeAspect="1" noChangeArrowheads="1"/>
          </p:cNvPicPr>
          <p:nvPr/>
        </p:nvPicPr>
        <p:blipFill>
          <a:blip r:embed="rId2">
            <a:extLst>
              <a:ext uri="{28A0092B-C50C-407E-A947-70E740481C1C}">
                <a14:useLocalDpi xmlns:a14="http://schemas.microsoft.com/office/drawing/2010/main" val="0"/>
              </a:ext>
            </a:extLst>
          </a:blip>
          <a:srcRect b="27130"/>
          <a:stretch>
            <a:fillRect/>
          </a:stretch>
        </p:blipFill>
        <p:spPr bwMode="auto">
          <a:xfrm>
            <a:off x="2287626" y="1330984"/>
            <a:ext cx="4149725" cy="396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hteck 4"/>
          <p:cNvSpPr/>
          <p:nvPr/>
        </p:nvSpPr>
        <p:spPr>
          <a:xfrm>
            <a:off x="1947746" y="3806283"/>
            <a:ext cx="4899103" cy="14918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Inhaltsplatzhalter 1"/>
          <p:cNvSpPr>
            <a:spLocks noGrp="1"/>
          </p:cNvSpPr>
          <p:nvPr>
            <p:ph sz="half" idx="1"/>
          </p:nvPr>
        </p:nvSpPr>
        <p:spPr>
          <a:xfrm>
            <a:off x="504000" y="4103650"/>
            <a:ext cx="8154000" cy="1771550"/>
          </a:xfrm>
        </p:spPr>
        <p:txBody>
          <a:bodyPr/>
          <a:lstStyle/>
          <a:p>
            <a:r>
              <a:rPr lang="de-DE" altLang="de-DE" dirty="0"/>
              <a:t>Standardisierung der deutschen </a:t>
            </a:r>
            <a:r>
              <a:rPr lang="de-DE" altLang="de-DE" dirty="0" smtClean="0"/>
              <a:t>Rechtschreibung:</a:t>
            </a:r>
          </a:p>
          <a:p>
            <a:pPr lvl="1"/>
            <a:r>
              <a:rPr lang="de-DE" altLang="de-DE" dirty="0"/>
              <a:t>Festlegung, Weiterentwicklung: </a:t>
            </a:r>
            <a:r>
              <a:rPr lang="de-DE" altLang="de-DE" b="1" dirty="0"/>
              <a:t>Rat für deutsche Rechtschreibung </a:t>
            </a:r>
            <a:r>
              <a:rPr lang="de-DE" altLang="de-DE" dirty="0"/>
              <a:t>(Geschäftsstelle beim Institut für Deutsche Sprache, </a:t>
            </a:r>
            <a:r>
              <a:rPr lang="de-DE" altLang="de-DE" dirty="0" smtClean="0"/>
              <a:t>Mannheim)</a:t>
            </a:r>
          </a:p>
          <a:p>
            <a:pPr lvl="1"/>
            <a:r>
              <a:rPr lang="de-DE" altLang="de-DE" dirty="0"/>
              <a:t>Rechtliche Verbindlichkeit (D): </a:t>
            </a:r>
            <a:r>
              <a:rPr lang="de-DE" altLang="de-DE" b="1" dirty="0" smtClean="0"/>
              <a:t>Kultusministerkonferenz</a:t>
            </a:r>
            <a:endParaRPr lang="de-DE" dirty="0"/>
          </a:p>
        </p:txBody>
      </p:sp>
    </p:spTree>
    <p:extLst>
      <p:ext uri="{BB962C8B-B14F-4D97-AF65-F5344CB8AC3E}">
        <p14:creationId xmlns:p14="http://schemas.microsoft.com/office/powerpoint/2010/main" val="610636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DIN </a:t>
            </a:r>
            <a:r>
              <a:rPr lang="de-DE" altLang="de-DE" i="1" dirty="0"/>
              <a:t>Deutsches Institut für Normung </a:t>
            </a:r>
            <a:r>
              <a:rPr lang="de-DE" altLang="de-DE" i="1" dirty="0" smtClean="0"/>
              <a:t>e.V.</a:t>
            </a:r>
          </a:p>
          <a:p>
            <a:pPr lvl="1"/>
            <a:r>
              <a:rPr lang="de-DE" dirty="0" smtClean="0"/>
              <a:t>Normenausschuss Bauwesen </a:t>
            </a:r>
          </a:p>
          <a:p>
            <a:pPr lvl="2"/>
            <a:r>
              <a:rPr lang="de-DE" dirty="0" smtClean="0"/>
              <a:t>Fachbereich 03 „Vermessungswesen, Geoinformation“</a:t>
            </a:r>
          </a:p>
          <a:p>
            <a:pPr lvl="3"/>
            <a:r>
              <a:rPr lang="de-DE" dirty="0" err="1" smtClean="0"/>
              <a:t>Arbeitsauschuss</a:t>
            </a:r>
            <a:r>
              <a:rPr lang="de-DE" dirty="0" smtClean="0"/>
              <a:t> „Kartographie und Geoinformation“ (NA 005-03-03)</a:t>
            </a:r>
          </a:p>
          <a:p>
            <a:r>
              <a:rPr lang="de-DE" dirty="0" smtClean="0"/>
              <a:t>Spiegelausschuss zu ISO/TC 211 und CEN/TC 287</a:t>
            </a:r>
          </a:p>
          <a:p>
            <a:r>
              <a:rPr lang="de-DE" dirty="0" smtClean="0"/>
              <a:t>Umsetzung der internationalen Standards in nationale Standards</a:t>
            </a:r>
          </a:p>
          <a:p>
            <a:r>
              <a:rPr lang="de-DE" dirty="0" smtClean="0"/>
              <a:t>Keine Übersetzung ins Deutsche, sondern englische Sprachefassung</a:t>
            </a:r>
          </a:p>
          <a:p>
            <a:endParaRPr lang="de-DE" dirty="0"/>
          </a:p>
        </p:txBody>
      </p:sp>
      <p:sp>
        <p:nvSpPr>
          <p:cNvPr id="3" name="Titel 2"/>
          <p:cNvSpPr>
            <a:spLocks noGrp="1"/>
          </p:cNvSpPr>
          <p:nvPr>
            <p:ph type="title"/>
          </p:nvPr>
        </p:nvSpPr>
        <p:spPr>
          <a:xfrm>
            <a:off x="504000" y="482398"/>
            <a:ext cx="7837112" cy="925778"/>
          </a:xfrm>
        </p:spPr>
        <p:txBody>
          <a:bodyPr>
            <a:normAutofit fontScale="90000"/>
          </a:bodyPr>
          <a:lstStyle/>
          <a:p>
            <a:r>
              <a:rPr lang="de-DE" dirty="0" smtClean="0"/>
              <a:t>(4) DIN</a:t>
            </a:r>
            <a:br>
              <a:rPr lang="de-DE" dirty="0" smtClean="0"/>
            </a:br>
            <a:r>
              <a:rPr lang="de-DE" dirty="0" err="1"/>
              <a:t>Arbeitsauschuss</a:t>
            </a:r>
            <a:r>
              <a:rPr lang="de-DE" dirty="0"/>
              <a:t> „Kartographie und Geoinformation“</a:t>
            </a:r>
          </a:p>
        </p:txBody>
      </p:sp>
      <p:pic>
        <p:nvPicPr>
          <p:cNvPr id="4" name="Grafik 28" descr="din.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42302" y="1557718"/>
            <a:ext cx="940187" cy="743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11966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pPr>
              <a:defRPr/>
            </a:pPr>
            <a:r>
              <a:rPr lang="de-DE" altLang="de-DE" b="1" dirty="0"/>
              <a:t>Infrastructure </a:t>
            </a:r>
            <a:r>
              <a:rPr lang="de-DE" altLang="de-DE" b="1" dirty="0" err="1"/>
              <a:t>for</a:t>
            </a:r>
            <a:r>
              <a:rPr lang="de-DE" altLang="de-DE" b="1" dirty="0"/>
              <a:t> </a:t>
            </a:r>
            <a:r>
              <a:rPr lang="de-DE" altLang="de-DE" b="1" dirty="0" err="1"/>
              <a:t>Spatial</a:t>
            </a:r>
            <a:r>
              <a:rPr lang="de-DE" altLang="de-DE" b="1" dirty="0"/>
              <a:t> </a:t>
            </a:r>
            <a:r>
              <a:rPr lang="de-DE" altLang="de-DE" b="1" dirty="0" smtClean="0"/>
              <a:t>Information in </a:t>
            </a:r>
            <a:r>
              <a:rPr lang="de-DE" altLang="de-DE" b="1" dirty="0" err="1"/>
              <a:t>the</a:t>
            </a:r>
            <a:r>
              <a:rPr lang="de-DE" altLang="de-DE" b="1" dirty="0"/>
              <a:t> European Community</a:t>
            </a:r>
          </a:p>
          <a:p>
            <a:pPr>
              <a:defRPr/>
            </a:pPr>
            <a:r>
              <a:rPr lang="de-DE" altLang="de-DE" dirty="0"/>
              <a:t>Initiative der europäischen Kommission mit dem Ziel, eine europäische Geodaten-Basis mit integrierten raumbezogenen Informationsdiensten (GDI) zu </a:t>
            </a:r>
            <a:r>
              <a:rPr lang="de-DE" altLang="de-DE" dirty="0" smtClean="0"/>
              <a:t>schaffen</a:t>
            </a:r>
            <a:endParaRPr lang="de-DE" altLang="de-DE" dirty="0"/>
          </a:p>
        </p:txBody>
      </p:sp>
      <p:sp>
        <p:nvSpPr>
          <p:cNvPr id="3" name="Titel 2"/>
          <p:cNvSpPr>
            <a:spLocks noGrp="1"/>
          </p:cNvSpPr>
          <p:nvPr>
            <p:ph type="title"/>
          </p:nvPr>
        </p:nvSpPr>
        <p:spPr/>
        <p:txBody>
          <a:bodyPr/>
          <a:lstStyle/>
          <a:p>
            <a:r>
              <a:rPr lang="de-DE" altLang="de-DE" dirty="0"/>
              <a:t>(4) INSPIRE</a:t>
            </a:r>
            <a:endParaRPr lang="de-DE" dirty="0"/>
          </a:p>
        </p:txBody>
      </p:sp>
      <p:pic>
        <p:nvPicPr>
          <p:cNvPr id="4" name="Grafik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0091" t="11194" r="8806" b="11166"/>
          <a:stretch>
            <a:fillRect/>
          </a:stretch>
        </p:blipFill>
        <p:spPr bwMode="auto">
          <a:xfrm>
            <a:off x="6991234" y="275313"/>
            <a:ext cx="1304925"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25517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pPr>
              <a:defRPr/>
            </a:pPr>
            <a:r>
              <a:rPr lang="de-DE" altLang="de-DE" dirty="0" smtClean="0">
                <a:solidFill>
                  <a:srgbClr val="000002"/>
                </a:solidFill>
              </a:rPr>
              <a:t>Hauptziele</a:t>
            </a:r>
            <a:r>
              <a:rPr lang="de-DE" altLang="de-DE" dirty="0">
                <a:solidFill>
                  <a:srgbClr val="000002"/>
                </a:solidFill>
              </a:rPr>
              <a:t>:</a:t>
            </a:r>
          </a:p>
          <a:p>
            <a:pPr lvl="1">
              <a:defRPr/>
            </a:pPr>
            <a:r>
              <a:rPr lang="de-DE" altLang="de-DE" dirty="0">
                <a:solidFill>
                  <a:srgbClr val="000002"/>
                </a:solidFill>
              </a:rPr>
              <a:t>Relevante und harmonisierte </a:t>
            </a:r>
            <a:r>
              <a:rPr lang="de-DE" altLang="de-DE" dirty="0" err="1">
                <a:solidFill>
                  <a:srgbClr val="000002"/>
                </a:solidFill>
              </a:rPr>
              <a:t>Geodaten</a:t>
            </a:r>
            <a:r>
              <a:rPr lang="de-DE" altLang="de-DE" dirty="0">
                <a:solidFill>
                  <a:srgbClr val="000002"/>
                </a:solidFill>
              </a:rPr>
              <a:t> für eine nachhaltige  europäische Umweltpolitik verfügbar machen und zur allgemeinen Bereitstellung für die Bürger der EU ..</a:t>
            </a:r>
          </a:p>
          <a:p>
            <a:pPr lvl="1">
              <a:defRPr/>
            </a:pPr>
            <a:r>
              <a:rPr lang="de-DE" altLang="de-DE" dirty="0">
                <a:solidFill>
                  <a:srgbClr val="000002"/>
                </a:solidFill>
              </a:rPr>
              <a:t>.. durch die Einführung von fachübergreifenden Geoinformations-Diensten auf der Grundlage von vernetzten Datenbanken, die über gemeinsame Standards kommunizieren, um eine Interoperabilität zu gewährleisten</a:t>
            </a:r>
            <a:endParaRPr lang="de-DE" altLang="de-DE" dirty="0"/>
          </a:p>
          <a:p>
            <a:endParaRPr lang="de-DE" dirty="0"/>
          </a:p>
        </p:txBody>
      </p:sp>
      <p:sp>
        <p:nvSpPr>
          <p:cNvPr id="3" name="Titel 2"/>
          <p:cNvSpPr>
            <a:spLocks noGrp="1"/>
          </p:cNvSpPr>
          <p:nvPr>
            <p:ph type="title"/>
          </p:nvPr>
        </p:nvSpPr>
        <p:spPr/>
        <p:txBody>
          <a:bodyPr/>
          <a:lstStyle/>
          <a:p>
            <a:r>
              <a:rPr lang="de-DE" altLang="de-DE" dirty="0"/>
              <a:t>(4) INSPIRE</a:t>
            </a:r>
            <a:endParaRPr lang="de-DE" dirty="0"/>
          </a:p>
        </p:txBody>
      </p:sp>
      <p:pic>
        <p:nvPicPr>
          <p:cNvPr id="4" name="Grafik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0091" t="11194" r="8806" b="11166"/>
          <a:stretch>
            <a:fillRect/>
          </a:stretch>
        </p:blipFill>
        <p:spPr bwMode="auto">
          <a:xfrm>
            <a:off x="6991234" y="275313"/>
            <a:ext cx="1304925"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96781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solidFill>
                  <a:srgbClr val="000002"/>
                </a:solidFill>
              </a:rPr>
              <a:t>EU-Richtlinie:</a:t>
            </a:r>
          </a:p>
          <a:p>
            <a:pPr lvl="1"/>
            <a:r>
              <a:rPr lang="de-DE" altLang="de-DE" dirty="0">
                <a:solidFill>
                  <a:srgbClr val="000002"/>
                </a:solidFill>
              </a:rPr>
              <a:t>Inkrafttreten: 2007 </a:t>
            </a:r>
            <a:r>
              <a:rPr lang="de-DE" altLang="de-DE" dirty="0">
                <a:solidFill>
                  <a:srgbClr val="000002"/>
                </a:solidFill>
                <a:sym typeface="Wingdings" panose="05000000000000000000" pitchFamily="2" charset="2"/>
              </a:rPr>
              <a:t> vollständige Umsetzung: 2020</a:t>
            </a:r>
          </a:p>
          <a:p>
            <a:pPr lvl="1"/>
            <a:r>
              <a:rPr lang="de-DE" altLang="de-DE" dirty="0">
                <a:solidFill>
                  <a:srgbClr val="000002"/>
                </a:solidFill>
              </a:rPr>
              <a:t>Verpflichtet die Mitgliedsstaaten, stufenweise interoperable Geobasisdaten (zunächst zur </a:t>
            </a:r>
            <a:r>
              <a:rPr lang="de-DE" altLang="de-DE" dirty="0" smtClean="0">
                <a:solidFill>
                  <a:srgbClr val="000002"/>
                </a:solidFill>
              </a:rPr>
              <a:t>Topographie – Ende 2017) </a:t>
            </a:r>
            <a:r>
              <a:rPr lang="de-DE" altLang="de-DE" dirty="0">
                <a:solidFill>
                  <a:srgbClr val="000002"/>
                </a:solidFill>
              </a:rPr>
              <a:t>sowie Geofachdaten (zunächst zur Umwelt und Landwirtschaft) bereitzustellen, </a:t>
            </a:r>
            <a:r>
              <a:rPr lang="de-DE" altLang="de-DE" i="1" dirty="0">
                <a:solidFill>
                  <a:srgbClr val="000002"/>
                </a:solidFill>
              </a:rPr>
              <a:t>sofern solche Daten bereits geführt werden</a:t>
            </a:r>
          </a:p>
          <a:p>
            <a:pPr lvl="1"/>
            <a:r>
              <a:rPr lang="de-DE" altLang="de-DE" dirty="0">
                <a:solidFill>
                  <a:srgbClr val="000002"/>
                </a:solidFill>
              </a:rPr>
              <a:t>Umsetzung durch ein nationale Gesetze:</a:t>
            </a:r>
          </a:p>
          <a:p>
            <a:pPr lvl="2"/>
            <a:r>
              <a:rPr lang="de-DE" altLang="de-DE" dirty="0">
                <a:solidFill>
                  <a:srgbClr val="000002"/>
                </a:solidFill>
              </a:rPr>
              <a:t>DE: Bundesgeoreferenzdatengesetz (</a:t>
            </a:r>
            <a:r>
              <a:rPr lang="de-DE" altLang="de-DE" dirty="0" err="1">
                <a:solidFill>
                  <a:srgbClr val="000002"/>
                </a:solidFill>
              </a:rPr>
              <a:t>BGeoRG</a:t>
            </a:r>
            <a:r>
              <a:rPr lang="de-DE" altLang="de-DE" dirty="0">
                <a:solidFill>
                  <a:srgbClr val="000002"/>
                </a:solidFill>
              </a:rPr>
              <a:t>) und Geodateninfrastrukturgesetze der Bundesländer</a:t>
            </a:r>
          </a:p>
          <a:p>
            <a:pPr lvl="1"/>
            <a:r>
              <a:rPr lang="de-DE" altLang="de-DE" dirty="0">
                <a:solidFill>
                  <a:srgbClr val="000002"/>
                </a:solidFill>
              </a:rPr>
              <a:t>Lenkungsgremium Geodateninfrastruktur Deutschland (GDI-DE):</a:t>
            </a:r>
          </a:p>
          <a:p>
            <a:pPr lvl="2"/>
            <a:r>
              <a:rPr lang="de-DE" altLang="de-DE" dirty="0"/>
              <a:t>Koordinierung der INSPIRE-Umsetzung</a:t>
            </a:r>
          </a:p>
          <a:p>
            <a:pPr lvl="2"/>
            <a:r>
              <a:rPr lang="de-DE" altLang="de-DE" dirty="0"/>
              <a:t>Koordinierungsstelle beim BKG: </a:t>
            </a:r>
            <a:r>
              <a:rPr lang="de-DE" altLang="de-DE" dirty="0">
                <a:solidFill>
                  <a:srgbClr val="000002"/>
                </a:solidFill>
              </a:rPr>
              <a:t>von Bund und Ländern paritätisch </a:t>
            </a:r>
            <a:r>
              <a:rPr lang="de-DE" altLang="de-DE" dirty="0" smtClean="0">
                <a:solidFill>
                  <a:srgbClr val="000002"/>
                </a:solidFill>
              </a:rPr>
              <a:t>besetzt</a:t>
            </a:r>
            <a:endParaRPr lang="de-DE" altLang="de-DE" dirty="0"/>
          </a:p>
        </p:txBody>
      </p:sp>
      <p:sp>
        <p:nvSpPr>
          <p:cNvPr id="3" name="Titel 2"/>
          <p:cNvSpPr>
            <a:spLocks noGrp="1"/>
          </p:cNvSpPr>
          <p:nvPr>
            <p:ph type="title"/>
          </p:nvPr>
        </p:nvSpPr>
        <p:spPr/>
        <p:txBody>
          <a:bodyPr/>
          <a:lstStyle/>
          <a:p>
            <a:r>
              <a:rPr lang="de-DE" altLang="de-DE" dirty="0"/>
              <a:t>(4) INSPIRE</a:t>
            </a:r>
            <a:endParaRPr lang="de-DE" dirty="0"/>
          </a:p>
        </p:txBody>
      </p:sp>
      <p:pic>
        <p:nvPicPr>
          <p:cNvPr id="4" name="Grafik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0091" t="11194" r="8806" b="11166"/>
          <a:stretch>
            <a:fillRect/>
          </a:stretch>
        </p:blipFill>
        <p:spPr bwMode="auto">
          <a:xfrm>
            <a:off x="6991234" y="275313"/>
            <a:ext cx="1304925"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37676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INSPIRE</a:t>
            </a:r>
            <a:r>
              <a:rPr lang="de-DE" altLang="de-DE" dirty="0">
                <a:solidFill>
                  <a:srgbClr val="000002"/>
                </a:solidFill>
              </a:rPr>
              <a:t> Umsetzungsvorgaben (</a:t>
            </a:r>
            <a:r>
              <a:rPr lang="de-DE" altLang="de-DE" dirty="0" err="1">
                <a:solidFill>
                  <a:srgbClr val="000002"/>
                </a:solidFill>
              </a:rPr>
              <a:t>Implementing</a:t>
            </a:r>
            <a:r>
              <a:rPr lang="de-DE" altLang="de-DE" dirty="0">
                <a:solidFill>
                  <a:srgbClr val="000002"/>
                </a:solidFill>
              </a:rPr>
              <a:t> Rules):</a:t>
            </a:r>
          </a:p>
          <a:p>
            <a:pPr lvl="1">
              <a:lnSpc>
                <a:spcPct val="90000"/>
              </a:lnSpc>
            </a:pPr>
            <a:r>
              <a:rPr lang="de-DE" altLang="de-DE" dirty="0">
                <a:solidFill>
                  <a:srgbClr val="000002"/>
                </a:solidFill>
              </a:rPr>
              <a:t>Metadaten</a:t>
            </a:r>
          </a:p>
          <a:p>
            <a:pPr lvl="1">
              <a:lnSpc>
                <a:spcPct val="90000"/>
              </a:lnSpc>
            </a:pPr>
            <a:r>
              <a:rPr lang="de-DE" altLang="de-DE" dirty="0">
                <a:solidFill>
                  <a:srgbClr val="000002"/>
                </a:solidFill>
              </a:rPr>
              <a:t>Spezifikation und Harmonisierung von </a:t>
            </a:r>
            <a:r>
              <a:rPr lang="de-DE" altLang="de-DE" dirty="0" err="1">
                <a:solidFill>
                  <a:srgbClr val="000002"/>
                </a:solidFill>
              </a:rPr>
              <a:t>Geodaten</a:t>
            </a:r>
            <a:endParaRPr lang="de-DE" altLang="de-DE" dirty="0">
              <a:solidFill>
                <a:srgbClr val="000002"/>
              </a:solidFill>
            </a:endParaRPr>
          </a:p>
          <a:p>
            <a:pPr lvl="1">
              <a:lnSpc>
                <a:spcPct val="90000"/>
              </a:lnSpc>
            </a:pPr>
            <a:r>
              <a:rPr lang="de-DE" altLang="de-DE" dirty="0">
                <a:solidFill>
                  <a:srgbClr val="000002"/>
                </a:solidFill>
              </a:rPr>
              <a:t>Web Services</a:t>
            </a:r>
          </a:p>
          <a:p>
            <a:pPr lvl="1">
              <a:lnSpc>
                <a:spcPct val="90000"/>
              </a:lnSpc>
            </a:pPr>
            <a:r>
              <a:rPr lang="de-DE" altLang="de-DE" dirty="0">
                <a:solidFill>
                  <a:srgbClr val="000002"/>
                </a:solidFill>
              </a:rPr>
              <a:t>Rechte und Gebühren</a:t>
            </a:r>
          </a:p>
          <a:p>
            <a:pPr lvl="1">
              <a:lnSpc>
                <a:spcPct val="90000"/>
              </a:lnSpc>
            </a:pPr>
            <a:r>
              <a:rPr lang="de-DE" altLang="de-DE" dirty="0">
                <a:solidFill>
                  <a:srgbClr val="000002"/>
                </a:solidFill>
              </a:rPr>
              <a:t>Überwachung und Reports</a:t>
            </a:r>
          </a:p>
        </p:txBody>
      </p:sp>
      <p:sp>
        <p:nvSpPr>
          <p:cNvPr id="3" name="Titel 2"/>
          <p:cNvSpPr>
            <a:spLocks noGrp="1"/>
          </p:cNvSpPr>
          <p:nvPr>
            <p:ph type="title"/>
          </p:nvPr>
        </p:nvSpPr>
        <p:spPr/>
        <p:txBody>
          <a:bodyPr/>
          <a:lstStyle/>
          <a:p>
            <a:r>
              <a:rPr lang="de-DE" altLang="de-DE" dirty="0"/>
              <a:t>(4) INSPIRE</a:t>
            </a:r>
            <a:endParaRPr lang="de-DE" dirty="0"/>
          </a:p>
        </p:txBody>
      </p:sp>
      <p:pic>
        <p:nvPicPr>
          <p:cNvPr id="4" name="Grafik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0091" t="11194" r="8806" b="11166"/>
          <a:stretch>
            <a:fillRect/>
          </a:stretch>
        </p:blipFill>
        <p:spPr bwMode="auto">
          <a:xfrm>
            <a:off x="6991234" y="275313"/>
            <a:ext cx="1304925"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98340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gemeinsames Vorhaben von Bund, Ländern und Kommunen</a:t>
            </a:r>
          </a:p>
          <a:p>
            <a:r>
              <a:rPr lang="de-DE" altLang="de-DE" dirty="0"/>
              <a:t>Standards enthalten Freiheitsgrade </a:t>
            </a:r>
            <a:r>
              <a:rPr lang="de-DE" altLang="de-DE" dirty="0">
                <a:sym typeface="Wingdings" panose="05000000000000000000" pitchFamily="2" charset="2"/>
              </a:rPr>
              <a:t> d</a:t>
            </a:r>
            <a:r>
              <a:rPr lang="de-DE" altLang="de-DE" dirty="0"/>
              <a:t>aher sind weitere Konventionen innerhalb der GDI-DE notwendig</a:t>
            </a:r>
          </a:p>
          <a:p>
            <a:r>
              <a:rPr lang="de-DE" altLang="de-DE" dirty="0"/>
              <a:t>Architekturkonzept und GDI-DE-Spezifikationen</a:t>
            </a:r>
          </a:p>
          <a:p>
            <a:r>
              <a:rPr lang="de-DE" altLang="de-DE" dirty="0" smtClean="0"/>
              <a:t>Arbeitskreise AK Metadaten, AK Geodienste</a:t>
            </a:r>
            <a:r>
              <a:rPr lang="de-DE" altLang="de-DE" dirty="0"/>
              <a:t>, AK Architektur, AK </a:t>
            </a:r>
            <a:r>
              <a:rPr lang="de-DE" altLang="de-DE" dirty="0" err="1" smtClean="0"/>
              <a:t>Geodaten</a:t>
            </a:r>
            <a:endParaRPr lang="de-DE" altLang="de-DE" dirty="0"/>
          </a:p>
        </p:txBody>
      </p:sp>
      <p:sp>
        <p:nvSpPr>
          <p:cNvPr id="3" name="Titel 2"/>
          <p:cNvSpPr>
            <a:spLocks noGrp="1"/>
          </p:cNvSpPr>
          <p:nvPr>
            <p:ph type="title"/>
          </p:nvPr>
        </p:nvSpPr>
        <p:spPr>
          <a:xfrm>
            <a:off x="503999" y="482398"/>
            <a:ext cx="6275941" cy="925778"/>
          </a:xfrm>
        </p:spPr>
        <p:txBody>
          <a:bodyPr>
            <a:normAutofit/>
          </a:bodyPr>
          <a:lstStyle/>
          <a:p>
            <a:r>
              <a:rPr lang="de-DE" dirty="0" smtClean="0"/>
              <a:t>(4)</a:t>
            </a:r>
            <a:r>
              <a:rPr lang="de-DE" altLang="de-DE" dirty="0"/>
              <a:t> </a:t>
            </a:r>
            <a:r>
              <a:rPr lang="de-DE" altLang="de-DE" dirty="0" smtClean="0"/>
              <a:t>GDI-DE</a:t>
            </a:r>
            <a:br>
              <a:rPr lang="de-DE" altLang="de-DE" dirty="0" smtClean="0"/>
            </a:br>
            <a:r>
              <a:rPr lang="de-DE" altLang="de-DE" dirty="0" smtClean="0"/>
              <a:t>Geodateninfrastruktur </a:t>
            </a:r>
            <a:r>
              <a:rPr lang="de-DE" altLang="de-DE" dirty="0"/>
              <a:t>Deutschland</a:t>
            </a:r>
            <a:endParaRPr lang="de-DE" dirty="0"/>
          </a:p>
        </p:txBody>
      </p:sp>
      <p:pic>
        <p:nvPicPr>
          <p:cNvPr id="4" name="Picture 5" descr="E:\tmp\gdi-d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1912" y="425191"/>
            <a:ext cx="1126661" cy="83656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3528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a:t>Datenmodelle und </a:t>
            </a:r>
            <a:r>
              <a:rPr lang="de-DE" altLang="de-DE" dirty="0">
                <a:solidFill>
                  <a:srgbClr val="000002"/>
                </a:solidFill>
              </a:rPr>
              <a:t>Spezifikationen zur Harmonisierung von </a:t>
            </a:r>
            <a:r>
              <a:rPr lang="de-DE" altLang="de-DE" dirty="0" err="1">
                <a:solidFill>
                  <a:srgbClr val="000002"/>
                </a:solidFill>
              </a:rPr>
              <a:t>Geodaten</a:t>
            </a:r>
            <a:r>
              <a:rPr lang="de-DE" altLang="de-DE" dirty="0">
                <a:solidFill>
                  <a:srgbClr val="000002"/>
                </a:solidFill>
              </a:rPr>
              <a:t> der amtlichen deutsche </a:t>
            </a:r>
            <a:r>
              <a:rPr lang="de-DE" altLang="de-DE" dirty="0" smtClean="0">
                <a:solidFill>
                  <a:srgbClr val="000002"/>
                </a:solidFill>
              </a:rPr>
              <a:t>Vermessung</a:t>
            </a:r>
          </a:p>
          <a:p>
            <a:r>
              <a:rPr lang="de-DE" altLang="de-DE" dirty="0" err="1"/>
              <a:t>AdV</a:t>
            </a:r>
            <a:r>
              <a:rPr lang="de-DE" altLang="de-DE" dirty="0"/>
              <a:t>-Beschluss (1996) zur Nutzung der ISO-Normen wird konsequent </a:t>
            </a:r>
            <a:r>
              <a:rPr lang="de-DE" altLang="de-DE" dirty="0" smtClean="0"/>
              <a:t>umgesetzt</a:t>
            </a:r>
          </a:p>
          <a:p>
            <a:r>
              <a:rPr lang="de-DE" altLang="de-DE" dirty="0" smtClean="0">
                <a:solidFill>
                  <a:srgbClr val="000002"/>
                </a:solidFill>
              </a:rPr>
              <a:t>AAA-Modell</a:t>
            </a:r>
            <a:r>
              <a:rPr lang="de-DE" altLang="de-DE" dirty="0">
                <a:solidFill>
                  <a:srgbClr val="000002"/>
                </a:solidFill>
              </a:rPr>
              <a:t>:</a:t>
            </a:r>
          </a:p>
          <a:p>
            <a:pPr lvl="1"/>
            <a:r>
              <a:rPr lang="de-DE" altLang="de-DE" dirty="0"/>
              <a:t>Gleiche Modellierung für alle </a:t>
            </a:r>
            <a:r>
              <a:rPr lang="de-DE" altLang="de-DE" dirty="0" err="1"/>
              <a:t>AdV</a:t>
            </a:r>
            <a:r>
              <a:rPr lang="de-DE" altLang="de-DE" dirty="0"/>
              <a:t>-Produkte</a:t>
            </a:r>
          </a:p>
          <a:p>
            <a:pPr lvl="1"/>
            <a:r>
              <a:rPr lang="de-DE" altLang="de-DE" dirty="0"/>
              <a:t>Gemeinsames Referenzmodell und </a:t>
            </a:r>
            <a:r>
              <a:rPr lang="de-DE" altLang="de-DE" dirty="0" smtClean="0"/>
              <a:t>Anwendungsschema</a:t>
            </a:r>
            <a:endParaRPr lang="de-DE" altLang="de-DE" dirty="0">
              <a:solidFill>
                <a:srgbClr val="000002"/>
              </a:solidFill>
            </a:endParaRPr>
          </a:p>
          <a:p>
            <a:endParaRPr lang="de-DE" dirty="0"/>
          </a:p>
        </p:txBody>
      </p:sp>
      <p:sp>
        <p:nvSpPr>
          <p:cNvPr id="3" name="Titel 2"/>
          <p:cNvSpPr>
            <a:spLocks noGrp="1"/>
          </p:cNvSpPr>
          <p:nvPr>
            <p:ph type="title"/>
          </p:nvPr>
        </p:nvSpPr>
        <p:spPr>
          <a:xfrm>
            <a:off x="504000" y="482398"/>
            <a:ext cx="6692254" cy="925778"/>
          </a:xfrm>
        </p:spPr>
        <p:txBody>
          <a:bodyPr>
            <a:normAutofit/>
          </a:bodyPr>
          <a:lstStyle/>
          <a:p>
            <a:r>
              <a:rPr lang="de-DE" dirty="0" smtClean="0"/>
              <a:t>(4) </a:t>
            </a:r>
            <a:r>
              <a:rPr lang="de-DE" dirty="0" err="1" smtClean="0"/>
              <a:t>AdV</a:t>
            </a:r>
            <a:r>
              <a:rPr lang="de-DE" dirty="0" smtClean="0"/>
              <a:t/>
            </a:r>
            <a:br>
              <a:rPr lang="de-DE" dirty="0" smtClean="0"/>
            </a:br>
            <a:r>
              <a:rPr lang="de-DE" sz="2200" dirty="0" smtClean="0"/>
              <a:t>Arbeitsgemeinschaft der Vermessungsverwaltungen</a:t>
            </a:r>
            <a:endParaRPr lang="de-DE" sz="2200" dirty="0"/>
          </a:p>
        </p:txBody>
      </p:sp>
      <p:graphicFrame>
        <p:nvGraphicFramePr>
          <p:cNvPr id="4" name="Object 20"/>
          <p:cNvGraphicFramePr>
            <a:graphicFrameLocks noChangeAspect="1"/>
          </p:cNvGraphicFramePr>
          <p:nvPr>
            <p:extLst>
              <p:ext uri="{D42A27DB-BD31-4B8C-83A1-F6EECF244321}">
                <p14:modId xmlns:p14="http://schemas.microsoft.com/office/powerpoint/2010/main" val="1035853291"/>
              </p:ext>
            </p:extLst>
          </p:nvPr>
        </p:nvGraphicFramePr>
        <p:xfrm>
          <a:off x="7493620" y="348232"/>
          <a:ext cx="900267" cy="900267"/>
        </p:xfrm>
        <a:graphic>
          <a:graphicData uri="http://schemas.openxmlformats.org/presentationml/2006/ole">
            <mc:AlternateContent xmlns:mc="http://schemas.openxmlformats.org/markup-compatibility/2006">
              <mc:Choice xmlns:v="urn:schemas-microsoft-com:vml" Requires="v">
                <p:oleObj spid="_x0000_s6154" name="CorelPhotoPaint.Image.10" r:id="rId3" imgW="1002821" imgH="1002821" progId="">
                  <p:embed/>
                </p:oleObj>
              </mc:Choice>
              <mc:Fallback>
                <p:oleObj name="CorelPhotoPaint.Image.10" r:id="rId3" imgW="1002821" imgH="1002821"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3620" y="348232"/>
                        <a:ext cx="900267" cy="900267"/>
                      </a:xfrm>
                      <a:prstGeom prst="rect">
                        <a:avLst/>
                      </a:prstGeom>
                      <a:noFill/>
                      <a:ln>
                        <a:noFill/>
                      </a:ln>
                    </p:spPr>
                  </p:pic>
                </p:oleObj>
              </mc:Fallback>
            </mc:AlternateContent>
          </a:graphicData>
        </a:graphic>
      </p:graphicFrame>
      <p:pic>
        <p:nvPicPr>
          <p:cNvPr id="5" name="Grafik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41312" y="3194746"/>
            <a:ext cx="155257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2917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altLang="de-DE" dirty="0" smtClean="0">
                <a:solidFill>
                  <a:srgbClr val="000002"/>
                </a:solidFill>
              </a:rPr>
              <a:t>AAA-Modell</a:t>
            </a:r>
            <a:r>
              <a:rPr lang="de-DE" altLang="de-DE" dirty="0">
                <a:solidFill>
                  <a:srgbClr val="000002"/>
                </a:solidFill>
              </a:rPr>
              <a:t>:</a:t>
            </a:r>
          </a:p>
          <a:p>
            <a:pPr lvl="1"/>
            <a:r>
              <a:rPr lang="de-DE" altLang="de-DE" dirty="0"/>
              <a:t>AFIS – </a:t>
            </a:r>
            <a:r>
              <a:rPr lang="de-DE" altLang="de-DE" dirty="0" smtClean="0"/>
              <a:t>Amtliches </a:t>
            </a:r>
            <a:r>
              <a:rPr lang="de-DE" altLang="de-DE" dirty="0"/>
              <a:t>Festpunktinformationssystem:</a:t>
            </a:r>
          </a:p>
          <a:p>
            <a:pPr lvl="2"/>
            <a:r>
              <a:rPr lang="de-DE" altLang="de-DE" dirty="0"/>
              <a:t>Informationen zu den Festpunkten</a:t>
            </a:r>
          </a:p>
          <a:p>
            <a:pPr lvl="1"/>
            <a:r>
              <a:rPr lang="de-DE" altLang="de-DE" dirty="0"/>
              <a:t>ALKIS – </a:t>
            </a:r>
            <a:r>
              <a:rPr lang="de-DE" altLang="de-DE" dirty="0" smtClean="0"/>
              <a:t>Amtliches Liegenschaftskatasterinformationssystem:</a:t>
            </a:r>
            <a:endParaRPr lang="de-DE" altLang="de-DE" dirty="0"/>
          </a:p>
          <a:p>
            <a:pPr lvl="2"/>
            <a:r>
              <a:rPr lang="de-DE" altLang="de-DE" dirty="0"/>
              <a:t>Integration von Automatisierte Liegenschaftskarte (ALK) und Automatisierte Liegenschaftsbuch (ALB)</a:t>
            </a:r>
          </a:p>
          <a:p>
            <a:pPr lvl="1"/>
            <a:r>
              <a:rPr lang="de-DE" altLang="de-DE" dirty="0"/>
              <a:t>ATKIS – </a:t>
            </a:r>
            <a:r>
              <a:rPr lang="de-DE" altLang="de-DE" dirty="0" smtClean="0"/>
              <a:t>Amtliches Topographisch-Kartographisches Informationssystem:</a:t>
            </a:r>
            <a:endParaRPr lang="de-DE" altLang="de-DE" dirty="0"/>
          </a:p>
          <a:p>
            <a:pPr lvl="2"/>
            <a:r>
              <a:rPr lang="de-DE" altLang="de-DE" dirty="0"/>
              <a:t>Beschreibt die Oberfläche der Erde mit Digitalen Landschafts- und Geländemodellen (DLM und DGM)</a:t>
            </a:r>
          </a:p>
          <a:p>
            <a:pPr lvl="2"/>
            <a:r>
              <a:rPr lang="de-DE" altLang="de-DE" dirty="0"/>
              <a:t>Daten der Topographischen Landesaufnahme</a:t>
            </a:r>
          </a:p>
          <a:p>
            <a:pPr lvl="2"/>
            <a:r>
              <a:rPr lang="de-DE" altLang="de-DE" dirty="0"/>
              <a:t>Digitale </a:t>
            </a:r>
            <a:r>
              <a:rPr lang="de-DE" altLang="de-DE" dirty="0" err="1"/>
              <a:t>Orthophotos</a:t>
            </a:r>
            <a:r>
              <a:rPr lang="de-DE" altLang="de-DE" dirty="0"/>
              <a:t> (DOP</a:t>
            </a:r>
            <a:r>
              <a:rPr lang="de-DE" altLang="de-DE" dirty="0" smtClean="0"/>
              <a:t>)</a:t>
            </a:r>
            <a:endParaRPr lang="de-DE" altLang="de-DE" dirty="0"/>
          </a:p>
        </p:txBody>
      </p:sp>
      <p:sp>
        <p:nvSpPr>
          <p:cNvPr id="3" name="Titel 2"/>
          <p:cNvSpPr>
            <a:spLocks noGrp="1"/>
          </p:cNvSpPr>
          <p:nvPr>
            <p:ph type="title"/>
          </p:nvPr>
        </p:nvSpPr>
        <p:spPr>
          <a:xfrm>
            <a:off x="504000" y="482398"/>
            <a:ext cx="6692254" cy="925778"/>
          </a:xfrm>
        </p:spPr>
        <p:txBody>
          <a:bodyPr>
            <a:normAutofit/>
          </a:bodyPr>
          <a:lstStyle/>
          <a:p>
            <a:r>
              <a:rPr lang="de-DE" dirty="0" smtClean="0"/>
              <a:t>(4) </a:t>
            </a:r>
            <a:r>
              <a:rPr lang="de-DE" dirty="0" err="1" smtClean="0"/>
              <a:t>AdV</a:t>
            </a:r>
            <a:r>
              <a:rPr lang="de-DE" dirty="0" smtClean="0"/>
              <a:t/>
            </a:r>
            <a:br>
              <a:rPr lang="de-DE" dirty="0" smtClean="0"/>
            </a:br>
            <a:r>
              <a:rPr lang="de-DE" sz="2200" dirty="0" smtClean="0"/>
              <a:t>Arbeitsgemeinschaft der Vermessungsverwaltungen</a:t>
            </a:r>
            <a:endParaRPr lang="de-DE" sz="2200" dirty="0"/>
          </a:p>
        </p:txBody>
      </p:sp>
      <p:graphicFrame>
        <p:nvGraphicFramePr>
          <p:cNvPr id="4" name="Object 20"/>
          <p:cNvGraphicFramePr>
            <a:graphicFrameLocks noChangeAspect="1"/>
          </p:cNvGraphicFramePr>
          <p:nvPr/>
        </p:nvGraphicFramePr>
        <p:xfrm>
          <a:off x="7493620" y="348232"/>
          <a:ext cx="900267" cy="900267"/>
        </p:xfrm>
        <a:graphic>
          <a:graphicData uri="http://schemas.openxmlformats.org/presentationml/2006/ole">
            <mc:AlternateContent xmlns:mc="http://schemas.openxmlformats.org/markup-compatibility/2006">
              <mc:Choice xmlns:v="urn:schemas-microsoft-com:vml" Requires="v">
                <p:oleObj spid="_x0000_s7176" name="CorelPhotoPaint.Image.10" r:id="rId3" imgW="1002821" imgH="1002821" progId="">
                  <p:embed/>
                </p:oleObj>
              </mc:Choice>
              <mc:Fallback>
                <p:oleObj name="CorelPhotoPaint.Image.10" r:id="rId3" imgW="1002821" imgH="1002821"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3620" y="348232"/>
                        <a:ext cx="900267" cy="900267"/>
                      </a:xfrm>
                      <a:prstGeom prst="rect">
                        <a:avLst/>
                      </a:prstGeom>
                      <a:noFill/>
                      <a:ln>
                        <a:noFill/>
                      </a:ln>
                    </p:spPr>
                  </p:pic>
                </p:oleObj>
              </mc:Fallback>
            </mc:AlternateContent>
          </a:graphicData>
        </a:graphic>
      </p:graphicFrame>
      <p:pic>
        <p:nvPicPr>
          <p:cNvPr id="5" name="Grafik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41312" y="1638000"/>
            <a:ext cx="155257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7330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3124936" y="1968500"/>
            <a:ext cx="2881312" cy="2160588"/>
          </a:xfrm>
          <a:prstGeom prst="ellipse">
            <a:avLst/>
          </a:prstGeom>
          <a:solidFill>
            <a:srgbClr val="92D050"/>
          </a:solidFill>
          <a:ln>
            <a:solidFill>
              <a:srgbClr val="658B2D"/>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eaLnBrk="1" hangingPunct="1">
              <a:defRPr/>
            </a:pPr>
            <a:endParaRPr lang="de-DE" sz="3200" b="1" dirty="0"/>
          </a:p>
        </p:txBody>
      </p:sp>
      <p:sp>
        <p:nvSpPr>
          <p:cNvPr id="5" name="Rad 4"/>
          <p:cNvSpPr/>
          <p:nvPr/>
        </p:nvSpPr>
        <p:spPr>
          <a:xfrm>
            <a:off x="1885098" y="1087438"/>
            <a:ext cx="5360988" cy="3924300"/>
          </a:xfrm>
          <a:prstGeom prst="donut">
            <a:avLst>
              <a:gd name="adj" fmla="val 5096"/>
            </a:avLst>
          </a:prstGeom>
          <a:solidFill>
            <a:srgbClr val="B2C1D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dirty="0">
              <a:solidFill>
                <a:schemeClr val="tx1"/>
              </a:solidFill>
            </a:endParaRPr>
          </a:p>
        </p:txBody>
      </p:sp>
      <p:sp>
        <p:nvSpPr>
          <p:cNvPr id="6" name="Ellipse 5"/>
          <p:cNvSpPr/>
          <p:nvPr/>
        </p:nvSpPr>
        <p:spPr>
          <a:xfrm>
            <a:off x="5004536" y="1009650"/>
            <a:ext cx="1439862" cy="720725"/>
          </a:xfrm>
          <a:prstGeom prst="ellipse">
            <a:avLst/>
          </a:prstGeom>
          <a:solidFill>
            <a:srgbClr val="4F81BD"/>
          </a:solidFill>
          <a:ln w="19050"/>
        </p:spPr>
        <p:style>
          <a:lnRef idx="3">
            <a:schemeClr val="lt1"/>
          </a:lnRef>
          <a:fillRef idx="1">
            <a:schemeClr val="accent2"/>
          </a:fillRef>
          <a:effectRef idx="1">
            <a:schemeClr val="accent2"/>
          </a:effectRef>
          <a:fontRef idx="minor">
            <a:schemeClr val="lt1"/>
          </a:fontRef>
        </p:style>
        <p:txBody>
          <a:bodyPr lIns="72000" tIns="36000" rIns="72000" bIns="36000" anchor="ctr"/>
          <a:lstStyle/>
          <a:p>
            <a:pPr algn="ctr" eaLnBrk="1" hangingPunct="1">
              <a:defRPr/>
            </a:pPr>
            <a:r>
              <a:rPr lang="de-DE" b="1" dirty="0"/>
              <a:t>OGC</a:t>
            </a:r>
          </a:p>
        </p:txBody>
      </p:sp>
      <p:sp>
        <p:nvSpPr>
          <p:cNvPr id="7" name="Ellipse 6"/>
          <p:cNvSpPr/>
          <p:nvPr/>
        </p:nvSpPr>
        <p:spPr>
          <a:xfrm>
            <a:off x="2612173" y="946150"/>
            <a:ext cx="1944688" cy="720725"/>
          </a:xfrm>
          <a:prstGeom prst="ellipse">
            <a:avLst/>
          </a:prstGeom>
          <a:solidFill>
            <a:srgbClr val="4F81BD"/>
          </a:solidFill>
          <a:ln w="19050"/>
        </p:spPr>
        <p:style>
          <a:lnRef idx="3">
            <a:schemeClr val="lt1"/>
          </a:lnRef>
          <a:fillRef idx="1">
            <a:schemeClr val="accent2"/>
          </a:fillRef>
          <a:effectRef idx="1">
            <a:schemeClr val="accent2"/>
          </a:effectRef>
          <a:fontRef idx="minor">
            <a:schemeClr val="lt1"/>
          </a:fontRef>
        </p:style>
        <p:txBody>
          <a:bodyPr lIns="72000" tIns="36000" rIns="72000" bIns="36000" anchor="ctr"/>
          <a:lstStyle/>
          <a:p>
            <a:pPr algn="ctr" eaLnBrk="1" hangingPunct="1">
              <a:defRPr/>
            </a:pPr>
            <a:r>
              <a:rPr lang="de-DE" b="1" dirty="0"/>
              <a:t>ISO/TC 211</a:t>
            </a:r>
          </a:p>
        </p:txBody>
      </p:sp>
      <p:sp>
        <p:nvSpPr>
          <p:cNvPr id="8" name="Ellipse 7"/>
          <p:cNvSpPr/>
          <p:nvPr/>
        </p:nvSpPr>
        <p:spPr>
          <a:xfrm>
            <a:off x="265848" y="4824413"/>
            <a:ext cx="1439863" cy="431800"/>
          </a:xfrm>
          <a:prstGeom prst="ellipse">
            <a:avLst/>
          </a:prstGeom>
          <a:solidFill>
            <a:srgbClr val="4F81BD"/>
          </a:solidFill>
          <a:ln w="19050"/>
        </p:spPr>
        <p:style>
          <a:lnRef idx="3">
            <a:schemeClr val="lt1"/>
          </a:lnRef>
          <a:fillRef idx="1">
            <a:schemeClr val="accent2"/>
          </a:fillRef>
          <a:effectRef idx="1">
            <a:schemeClr val="accent2"/>
          </a:effectRef>
          <a:fontRef idx="minor">
            <a:schemeClr val="lt1"/>
          </a:fontRef>
        </p:style>
        <p:txBody>
          <a:bodyPr lIns="36000" tIns="36000" rIns="36000" bIns="36000" anchor="ctr"/>
          <a:lstStyle/>
          <a:p>
            <a:pPr algn="ctr" eaLnBrk="1" hangingPunct="1">
              <a:defRPr/>
            </a:pPr>
            <a:r>
              <a:rPr lang="de-DE" b="1" dirty="0"/>
              <a:t>SAGA</a:t>
            </a:r>
          </a:p>
        </p:txBody>
      </p:sp>
      <p:sp>
        <p:nvSpPr>
          <p:cNvPr id="9" name="Ellipse 8"/>
          <p:cNvSpPr/>
          <p:nvPr/>
        </p:nvSpPr>
        <p:spPr>
          <a:xfrm>
            <a:off x="3702786" y="4471988"/>
            <a:ext cx="1439862" cy="720725"/>
          </a:xfrm>
          <a:prstGeom prst="ellipse">
            <a:avLst/>
          </a:prstGeom>
          <a:solidFill>
            <a:srgbClr val="4F81BD"/>
          </a:solidFill>
          <a:ln w="19050"/>
        </p:spPr>
        <p:style>
          <a:lnRef idx="3">
            <a:schemeClr val="lt1"/>
          </a:lnRef>
          <a:fillRef idx="1">
            <a:schemeClr val="accent2"/>
          </a:fillRef>
          <a:effectRef idx="1">
            <a:schemeClr val="accent2"/>
          </a:effectRef>
          <a:fontRef idx="minor">
            <a:schemeClr val="lt1"/>
          </a:fontRef>
        </p:style>
        <p:txBody>
          <a:bodyPr lIns="36000" tIns="36000" rIns="36000" bIns="36000" anchor="ctr"/>
          <a:lstStyle/>
          <a:p>
            <a:pPr algn="ctr" eaLnBrk="1" hangingPunct="1">
              <a:defRPr/>
            </a:pPr>
            <a:r>
              <a:rPr lang="de-DE" b="1" dirty="0"/>
              <a:t>INSPIRE</a:t>
            </a:r>
          </a:p>
        </p:txBody>
      </p:sp>
      <p:sp>
        <p:nvSpPr>
          <p:cNvPr id="10" name="Ellipse 9"/>
          <p:cNvSpPr/>
          <p:nvPr/>
        </p:nvSpPr>
        <p:spPr>
          <a:xfrm>
            <a:off x="6234848" y="1981200"/>
            <a:ext cx="1439863" cy="719138"/>
          </a:xfrm>
          <a:prstGeom prst="ellipse">
            <a:avLst/>
          </a:prstGeom>
          <a:solidFill>
            <a:srgbClr val="4F81BD"/>
          </a:solidFill>
          <a:ln w="19050"/>
        </p:spPr>
        <p:style>
          <a:lnRef idx="3">
            <a:schemeClr val="lt1"/>
          </a:lnRef>
          <a:fillRef idx="1">
            <a:schemeClr val="accent2"/>
          </a:fillRef>
          <a:effectRef idx="1">
            <a:schemeClr val="accent2"/>
          </a:effectRef>
          <a:fontRef idx="minor">
            <a:schemeClr val="lt1"/>
          </a:fontRef>
        </p:style>
        <p:txBody>
          <a:bodyPr lIns="36000" tIns="36000" rIns="36000" bIns="36000" anchor="ctr"/>
          <a:lstStyle/>
          <a:p>
            <a:pPr algn="ctr" eaLnBrk="1" hangingPunct="1">
              <a:defRPr/>
            </a:pPr>
            <a:r>
              <a:rPr lang="de-DE" b="1" dirty="0"/>
              <a:t>GDI-DE</a:t>
            </a:r>
          </a:p>
        </p:txBody>
      </p:sp>
      <p:sp>
        <p:nvSpPr>
          <p:cNvPr id="11" name="Textfeld 17"/>
          <p:cNvSpPr txBox="1">
            <a:spLocks noChangeArrowheads="1"/>
          </p:cNvSpPr>
          <p:nvPr/>
        </p:nvSpPr>
        <p:spPr bwMode="auto">
          <a:xfrm>
            <a:off x="4075848" y="2265363"/>
            <a:ext cx="868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buSzTx/>
              <a:buFontTx/>
              <a:buNone/>
            </a:pPr>
            <a:r>
              <a:rPr lang="de-DE" altLang="de-DE" sz="2800" b="1">
                <a:solidFill>
                  <a:schemeClr val="bg1"/>
                </a:solidFill>
              </a:rPr>
              <a:t>GDI</a:t>
            </a:r>
          </a:p>
        </p:txBody>
      </p:sp>
      <p:sp>
        <p:nvSpPr>
          <p:cNvPr id="12" name="Textfeld 11"/>
          <p:cNvSpPr txBox="1"/>
          <p:nvPr/>
        </p:nvSpPr>
        <p:spPr>
          <a:xfrm>
            <a:off x="3472598" y="2925763"/>
            <a:ext cx="966788" cy="400050"/>
          </a:xfrm>
          <a:prstGeom prst="rect">
            <a:avLst/>
          </a:prstGeom>
          <a:solidFill>
            <a:srgbClr val="92D050"/>
          </a:solidFill>
          <a:ln>
            <a:solidFill>
              <a:srgbClr val="92D050"/>
            </a:solidFill>
          </a:ln>
        </p:spPr>
        <p:style>
          <a:lnRef idx="2">
            <a:schemeClr val="accent1"/>
          </a:lnRef>
          <a:fillRef idx="1">
            <a:schemeClr val="lt1"/>
          </a:fillRef>
          <a:effectRef idx="0">
            <a:schemeClr val="accent1"/>
          </a:effectRef>
          <a:fontRef idx="minor">
            <a:schemeClr val="dk1"/>
          </a:fontRef>
        </p:style>
        <p:txBody>
          <a:bodyPr>
            <a:spAutoFit/>
          </a:bodyPr>
          <a:lstStyle/>
          <a:p>
            <a:pPr eaLnBrk="1" hangingPunct="1">
              <a:defRPr/>
            </a:pPr>
            <a:r>
              <a:rPr lang="de-DE" sz="2000" b="1" dirty="0">
                <a:solidFill>
                  <a:schemeClr val="bg1"/>
                </a:solidFill>
              </a:rPr>
              <a:t>Daten</a:t>
            </a:r>
          </a:p>
        </p:txBody>
      </p:sp>
      <p:sp>
        <p:nvSpPr>
          <p:cNvPr id="13" name="Textfeld 12"/>
          <p:cNvSpPr txBox="1"/>
          <p:nvPr/>
        </p:nvSpPr>
        <p:spPr>
          <a:xfrm>
            <a:off x="4609248" y="2928938"/>
            <a:ext cx="1177925" cy="400050"/>
          </a:xfrm>
          <a:prstGeom prst="rect">
            <a:avLst/>
          </a:prstGeom>
          <a:solidFill>
            <a:srgbClr val="92D050"/>
          </a:solidFill>
          <a:ln>
            <a:solidFill>
              <a:srgbClr val="92D050"/>
            </a:solidFill>
          </a:ln>
        </p:spPr>
        <p:style>
          <a:lnRef idx="2">
            <a:schemeClr val="accent1"/>
          </a:lnRef>
          <a:fillRef idx="1">
            <a:schemeClr val="lt1"/>
          </a:fillRef>
          <a:effectRef idx="0">
            <a:schemeClr val="accent1"/>
          </a:effectRef>
          <a:fontRef idx="minor">
            <a:schemeClr val="dk1"/>
          </a:fontRef>
        </p:style>
        <p:txBody>
          <a:bodyPr>
            <a:spAutoFit/>
          </a:bodyPr>
          <a:lstStyle/>
          <a:p>
            <a:pPr eaLnBrk="1" hangingPunct="1">
              <a:defRPr/>
            </a:pPr>
            <a:r>
              <a:rPr lang="de-DE" sz="2000" b="1" dirty="0">
                <a:solidFill>
                  <a:schemeClr val="bg1"/>
                </a:solidFill>
              </a:rPr>
              <a:t>Dienste</a:t>
            </a:r>
          </a:p>
        </p:txBody>
      </p:sp>
      <p:sp>
        <p:nvSpPr>
          <p:cNvPr id="14" name="Textfeld 13"/>
          <p:cNvSpPr txBox="1"/>
          <p:nvPr/>
        </p:nvSpPr>
        <p:spPr>
          <a:xfrm>
            <a:off x="3894873" y="3402013"/>
            <a:ext cx="1528763" cy="400050"/>
          </a:xfrm>
          <a:prstGeom prst="rect">
            <a:avLst/>
          </a:prstGeom>
          <a:solidFill>
            <a:srgbClr val="92D050"/>
          </a:solidFill>
          <a:ln>
            <a:solidFill>
              <a:srgbClr val="92D050"/>
            </a:solidFill>
          </a:ln>
        </p:spPr>
        <p:style>
          <a:lnRef idx="2">
            <a:schemeClr val="accent1"/>
          </a:lnRef>
          <a:fillRef idx="1">
            <a:schemeClr val="lt1"/>
          </a:fillRef>
          <a:effectRef idx="0">
            <a:schemeClr val="accent1"/>
          </a:effectRef>
          <a:fontRef idx="minor">
            <a:schemeClr val="dk1"/>
          </a:fontRef>
        </p:style>
        <p:txBody>
          <a:bodyPr>
            <a:spAutoFit/>
          </a:bodyPr>
          <a:lstStyle/>
          <a:p>
            <a:pPr eaLnBrk="1" hangingPunct="1">
              <a:defRPr/>
            </a:pPr>
            <a:r>
              <a:rPr lang="de-DE" sz="2000" b="1" dirty="0">
                <a:solidFill>
                  <a:schemeClr val="bg1"/>
                </a:solidFill>
              </a:rPr>
              <a:t>Metadaten</a:t>
            </a:r>
          </a:p>
        </p:txBody>
      </p:sp>
      <p:sp>
        <p:nvSpPr>
          <p:cNvPr id="15" name="Ellipse 14"/>
          <p:cNvSpPr/>
          <p:nvPr/>
        </p:nvSpPr>
        <p:spPr>
          <a:xfrm>
            <a:off x="5587148" y="4132263"/>
            <a:ext cx="1439863" cy="719137"/>
          </a:xfrm>
          <a:prstGeom prst="ellipse">
            <a:avLst/>
          </a:prstGeom>
          <a:solidFill>
            <a:srgbClr val="4F81BD"/>
          </a:solidFill>
          <a:ln w="19050"/>
        </p:spPr>
        <p:style>
          <a:lnRef idx="3">
            <a:schemeClr val="lt1"/>
          </a:lnRef>
          <a:fillRef idx="1">
            <a:schemeClr val="accent2"/>
          </a:fillRef>
          <a:effectRef idx="1">
            <a:schemeClr val="accent2"/>
          </a:effectRef>
          <a:fontRef idx="minor">
            <a:schemeClr val="lt1"/>
          </a:fontRef>
        </p:style>
        <p:txBody>
          <a:bodyPr lIns="36000" tIns="36000" rIns="36000" bIns="36000" anchor="ctr"/>
          <a:lstStyle/>
          <a:p>
            <a:pPr algn="ctr" eaLnBrk="1" hangingPunct="1">
              <a:defRPr/>
            </a:pPr>
            <a:r>
              <a:rPr lang="de-DE" b="1" dirty="0"/>
              <a:t>AdV</a:t>
            </a:r>
          </a:p>
        </p:txBody>
      </p:sp>
      <p:pic>
        <p:nvPicPr>
          <p:cNvPr id="16" name="Picture 6" descr="http://www.opengeospatial.org/themes/ogc/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1723" y="390525"/>
            <a:ext cx="1082675" cy="549275"/>
          </a:xfrm>
          <a:prstGeom prst="rect">
            <a:avLst/>
          </a:prstGeom>
          <a:solidFill>
            <a:schemeClr val="bg1"/>
          </a:solidFill>
          <a:ln w="12700">
            <a:solidFill>
              <a:srgbClr val="333399"/>
            </a:solidFill>
            <a:miter lim="800000"/>
            <a:headEnd/>
            <a:tailEnd/>
          </a:ln>
        </p:spPr>
      </p:pic>
      <p:pic>
        <p:nvPicPr>
          <p:cNvPr id="17"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848" y="5154613"/>
            <a:ext cx="60166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5" descr="E:\tmp\gdi-de.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7586" y="2124075"/>
            <a:ext cx="795337" cy="5905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9" name="Object 20"/>
          <p:cNvGraphicFramePr>
            <a:graphicFrameLocks noChangeAspect="1"/>
          </p:cNvGraphicFramePr>
          <p:nvPr>
            <p:extLst>
              <p:ext uri="{D42A27DB-BD31-4B8C-83A1-F6EECF244321}">
                <p14:modId xmlns:p14="http://schemas.microsoft.com/office/powerpoint/2010/main" val="2346118755"/>
              </p:ext>
            </p:extLst>
          </p:nvPr>
        </p:nvGraphicFramePr>
        <p:xfrm>
          <a:off x="7122261" y="4244975"/>
          <a:ext cx="606425" cy="606425"/>
        </p:xfrm>
        <a:graphic>
          <a:graphicData uri="http://schemas.openxmlformats.org/presentationml/2006/ole">
            <mc:AlternateContent xmlns:mc="http://schemas.openxmlformats.org/markup-compatibility/2006">
              <mc:Choice xmlns:v="urn:schemas-microsoft-com:vml" Requires="v">
                <p:oleObj spid="_x0000_s8200" name="CorelPhotoPaint.Image.10" r:id="rId6" imgW="1002821" imgH="1002821" progId="">
                  <p:embed/>
                </p:oleObj>
              </mc:Choice>
              <mc:Fallback>
                <p:oleObj name="CorelPhotoPaint.Image.10" r:id="rId6" imgW="1002821" imgH="1002821"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22261" y="4244975"/>
                        <a:ext cx="606425"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Object 21"/>
          <p:cNvGraphicFramePr>
            <a:graphicFrameLocks noChangeAspect="1"/>
          </p:cNvGraphicFramePr>
          <p:nvPr>
            <p:extLst>
              <p:ext uri="{D42A27DB-BD31-4B8C-83A1-F6EECF244321}">
                <p14:modId xmlns:p14="http://schemas.microsoft.com/office/powerpoint/2010/main" val="3063390981"/>
              </p:ext>
            </p:extLst>
          </p:nvPr>
        </p:nvGraphicFramePr>
        <p:xfrm>
          <a:off x="2612173" y="381000"/>
          <a:ext cx="1285875" cy="496888"/>
        </p:xfrm>
        <a:graphic>
          <a:graphicData uri="http://schemas.openxmlformats.org/presentationml/2006/ole">
            <mc:AlternateContent xmlns:mc="http://schemas.openxmlformats.org/markup-compatibility/2006">
              <mc:Choice xmlns:v="urn:schemas-microsoft-com:vml" Requires="v">
                <p:oleObj spid="_x0000_s8201" name="CorelPhotoPaint.Image.10" r:id="rId8" imgW="2793651" imgH="1079365" progId="">
                  <p:embed/>
                </p:oleObj>
              </mc:Choice>
              <mc:Fallback>
                <p:oleObj name="CorelPhotoPaint.Image.10" r:id="rId8" imgW="2793651" imgH="1079365"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12173" y="381000"/>
                        <a:ext cx="12858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1" name="Grafik 22" descr="saga.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756511" y="4972050"/>
            <a:ext cx="977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Grafik 23" descr="cen.jp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57911" y="2371725"/>
            <a:ext cx="681037"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Ellipse 22"/>
          <p:cNvSpPr/>
          <p:nvPr/>
        </p:nvSpPr>
        <p:spPr>
          <a:xfrm>
            <a:off x="1496161" y="3454400"/>
            <a:ext cx="1439862" cy="720725"/>
          </a:xfrm>
          <a:prstGeom prst="ellipse">
            <a:avLst/>
          </a:prstGeom>
          <a:solidFill>
            <a:srgbClr val="4F81BD"/>
          </a:solidFill>
          <a:ln w="19050"/>
        </p:spPr>
        <p:style>
          <a:lnRef idx="3">
            <a:schemeClr val="lt1"/>
          </a:lnRef>
          <a:fillRef idx="1">
            <a:schemeClr val="accent2"/>
          </a:fillRef>
          <a:effectRef idx="1">
            <a:schemeClr val="accent2"/>
          </a:effectRef>
          <a:fontRef idx="minor">
            <a:schemeClr val="lt1"/>
          </a:fontRef>
        </p:style>
        <p:txBody>
          <a:bodyPr lIns="36000" tIns="36000" rIns="36000" bIns="36000" anchor="ctr"/>
          <a:lstStyle/>
          <a:p>
            <a:pPr algn="ctr" eaLnBrk="1" hangingPunct="1">
              <a:defRPr/>
            </a:pPr>
            <a:r>
              <a:rPr lang="de-DE" b="1" dirty="0"/>
              <a:t>DIN</a:t>
            </a:r>
          </a:p>
        </p:txBody>
      </p:sp>
      <p:pic>
        <p:nvPicPr>
          <p:cNvPr id="24" name="Grafik 25" descr="din.jp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843698" y="3708400"/>
            <a:ext cx="590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feld 24"/>
          <p:cNvSpPr txBox="1"/>
          <p:nvPr/>
        </p:nvSpPr>
        <p:spPr>
          <a:xfrm>
            <a:off x="265848" y="376238"/>
            <a:ext cx="2249488" cy="657225"/>
          </a:xfrm>
          <a:prstGeom prst="rect">
            <a:avLst/>
          </a:prstGeom>
          <a:noFill/>
          <a:ln>
            <a:solidFill>
              <a:schemeClr val="tx1"/>
            </a:solidFill>
          </a:ln>
        </p:spPr>
        <p:txBody>
          <a:bodyPr lIns="72000" tIns="36000" rIns="36000" bIns="36000">
            <a:spAutoFit/>
          </a:bodyPr>
          <a:lstStyle/>
          <a:p>
            <a:pPr>
              <a:defRPr/>
            </a:pPr>
            <a:r>
              <a:rPr lang="de-DE" altLang="de-DE" sz="1400" b="1" dirty="0"/>
              <a:t>ISO/TC 211</a:t>
            </a:r>
            <a:endParaRPr lang="de-DE" sz="1400" b="1" dirty="0"/>
          </a:p>
          <a:p>
            <a:pPr marL="171450" indent="-171450">
              <a:buFont typeface="Arial" panose="020B0604020202020204" pitchFamily="34" charset="0"/>
              <a:buChar char="•"/>
              <a:defRPr/>
            </a:pPr>
            <a:r>
              <a:rPr lang="de-DE" altLang="de-DE" sz="1200" dirty="0"/>
              <a:t>ISO 19100 Standard-Familie</a:t>
            </a:r>
          </a:p>
          <a:p>
            <a:pPr marL="171450" indent="-171450">
              <a:buFont typeface="Arial" panose="020B0604020202020204" pitchFamily="34" charset="0"/>
              <a:buChar char="•"/>
              <a:defRPr/>
            </a:pPr>
            <a:r>
              <a:rPr lang="de-DE" altLang="de-DE" sz="1200" dirty="0"/>
              <a:t>stärker Daten-orientiert</a:t>
            </a:r>
            <a:endParaRPr lang="de-DE" sz="1200" dirty="0"/>
          </a:p>
        </p:txBody>
      </p:sp>
      <p:sp>
        <p:nvSpPr>
          <p:cNvPr id="26" name="Textfeld 25"/>
          <p:cNvSpPr txBox="1"/>
          <p:nvPr/>
        </p:nvSpPr>
        <p:spPr>
          <a:xfrm>
            <a:off x="6545998" y="376238"/>
            <a:ext cx="2066925" cy="1395412"/>
          </a:xfrm>
          <a:prstGeom prst="rect">
            <a:avLst/>
          </a:prstGeom>
          <a:noFill/>
          <a:ln>
            <a:solidFill>
              <a:schemeClr val="tx1"/>
            </a:solidFill>
          </a:ln>
        </p:spPr>
        <p:txBody>
          <a:bodyPr lIns="72000" tIns="36000" rIns="36000" bIns="36000">
            <a:spAutoFit/>
          </a:bodyPr>
          <a:lstStyle/>
          <a:p>
            <a:pPr>
              <a:defRPr/>
            </a:pPr>
            <a:r>
              <a:rPr lang="de-DE" sz="1400" b="1" dirty="0"/>
              <a:t>OGC</a:t>
            </a:r>
          </a:p>
          <a:p>
            <a:pPr marL="171450" indent="-171450">
              <a:buFont typeface="Arial" panose="020B0604020202020204" pitchFamily="34" charset="0"/>
              <a:buChar char="•"/>
              <a:defRPr/>
            </a:pPr>
            <a:r>
              <a:rPr lang="de-DE" sz="1200" dirty="0"/>
              <a:t>OGC-Standards (Spezifikationen)</a:t>
            </a:r>
          </a:p>
          <a:p>
            <a:pPr marL="171450" indent="-171450">
              <a:buFont typeface="Arial" panose="020B0604020202020204" pitchFamily="34" charset="0"/>
              <a:buChar char="•"/>
              <a:defRPr/>
            </a:pPr>
            <a:r>
              <a:rPr lang="de-DE" altLang="de-DE" sz="1200" dirty="0"/>
              <a:t>stärker Dienste-orientiert:</a:t>
            </a:r>
          </a:p>
          <a:p>
            <a:pPr marL="449263" lvl="1" indent="-182563">
              <a:buFont typeface="Arial" panose="020B0604020202020204" pitchFamily="34" charset="0"/>
              <a:buChar char="•"/>
              <a:defRPr/>
            </a:pPr>
            <a:r>
              <a:rPr lang="de-DE" altLang="de-DE" sz="1200" dirty="0"/>
              <a:t>Discovery (CSW)</a:t>
            </a:r>
          </a:p>
          <a:p>
            <a:pPr marL="449263" lvl="1" indent="-182563">
              <a:buFont typeface="Arial" panose="020B0604020202020204" pitchFamily="34" charset="0"/>
              <a:buChar char="•"/>
              <a:defRPr/>
            </a:pPr>
            <a:r>
              <a:rPr lang="de-DE" altLang="de-DE" sz="1200" dirty="0" err="1"/>
              <a:t>Viewing</a:t>
            </a:r>
            <a:r>
              <a:rPr lang="de-DE" altLang="de-DE" sz="1200" dirty="0"/>
              <a:t> (WMS)</a:t>
            </a:r>
          </a:p>
          <a:p>
            <a:pPr marL="449263" lvl="1" indent="-182563">
              <a:buFont typeface="Arial" panose="020B0604020202020204" pitchFamily="34" charset="0"/>
              <a:buChar char="•"/>
              <a:defRPr/>
            </a:pPr>
            <a:r>
              <a:rPr lang="de-DE" altLang="de-DE" sz="1200" dirty="0"/>
              <a:t>Download (WFS)</a:t>
            </a:r>
            <a:endParaRPr lang="de-DE" sz="1200" dirty="0"/>
          </a:p>
        </p:txBody>
      </p:sp>
      <p:sp>
        <p:nvSpPr>
          <p:cNvPr id="27" name="Textfeld 26"/>
          <p:cNvSpPr txBox="1"/>
          <p:nvPr/>
        </p:nvSpPr>
        <p:spPr>
          <a:xfrm>
            <a:off x="6633311" y="2817813"/>
            <a:ext cx="1979612" cy="1211262"/>
          </a:xfrm>
          <a:prstGeom prst="rect">
            <a:avLst/>
          </a:prstGeom>
          <a:noFill/>
          <a:ln>
            <a:solidFill>
              <a:schemeClr val="tx1"/>
            </a:solidFill>
          </a:ln>
        </p:spPr>
        <p:txBody>
          <a:bodyPr lIns="72000" tIns="36000" rIns="36000" bIns="36000">
            <a:spAutoFit/>
          </a:bodyPr>
          <a:lstStyle/>
          <a:p>
            <a:pPr>
              <a:defRPr/>
            </a:pPr>
            <a:r>
              <a:rPr lang="de-DE" altLang="de-DE" sz="1400" b="1" dirty="0"/>
              <a:t>GDI-DE</a:t>
            </a:r>
          </a:p>
          <a:p>
            <a:pPr marL="182563" indent="-182563">
              <a:buFont typeface="Arial" panose="020B0604020202020204" pitchFamily="34" charset="0"/>
              <a:buChar char="•"/>
              <a:defRPr/>
            </a:pPr>
            <a:r>
              <a:rPr lang="de-DE" altLang="de-DE" sz="1200" dirty="0"/>
              <a:t>gemeinsames Vorhaben von Bund, Ländern und Kommunen</a:t>
            </a:r>
          </a:p>
          <a:p>
            <a:pPr marL="171450" indent="-171450">
              <a:buFont typeface="Arial" panose="020B0604020202020204" pitchFamily="34" charset="0"/>
              <a:buChar char="•"/>
              <a:defRPr/>
            </a:pPr>
            <a:r>
              <a:rPr lang="de-DE" altLang="de-DE" sz="1200" dirty="0"/>
              <a:t>Architekturkonzept und GDI-DE-Spezifikationen</a:t>
            </a:r>
            <a:endParaRPr lang="de-DE" sz="1200" dirty="0"/>
          </a:p>
        </p:txBody>
      </p:sp>
      <p:sp>
        <p:nvSpPr>
          <p:cNvPr id="28" name="Ellipse 27"/>
          <p:cNvSpPr/>
          <p:nvPr/>
        </p:nvSpPr>
        <p:spPr>
          <a:xfrm>
            <a:off x="1048486" y="2371725"/>
            <a:ext cx="1943100" cy="719138"/>
          </a:xfrm>
          <a:prstGeom prst="ellipse">
            <a:avLst/>
          </a:prstGeom>
          <a:solidFill>
            <a:srgbClr val="4F81BD"/>
          </a:solidFill>
          <a:ln w="19050"/>
        </p:spPr>
        <p:style>
          <a:lnRef idx="3">
            <a:schemeClr val="lt1"/>
          </a:lnRef>
          <a:fillRef idx="1">
            <a:schemeClr val="accent2"/>
          </a:fillRef>
          <a:effectRef idx="1">
            <a:schemeClr val="accent2"/>
          </a:effectRef>
          <a:fontRef idx="minor">
            <a:schemeClr val="lt1"/>
          </a:fontRef>
        </p:style>
        <p:txBody>
          <a:bodyPr lIns="36000" tIns="36000" rIns="36000" bIns="36000" anchor="ctr"/>
          <a:lstStyle/>
          <a:p>
            <a:pPr algn="ctr" eaLnBrk="1" hangingPunct="1">
              <a:defRPr/>
            </a:pPr>
            <a:r>
              <a:rPr lang="de-DE" b="1" dirty="0"/>
              <a:t>CEN/TC 287</a:t>
            </a:r>
          </a:p>
        </p:txBody>
      </p:sp>
      <p:sp>
        <p:nvSpPr>
          <p:cNvPr id="29" name="Textfeld 28"/>
          <p:cNvSpPr txBox="1"/>
          <p:nvPr/>
        </p:nvSpPr>
        <p:spPr>
          <a:xfrm>
            <a:off x="257911" y="1284288"/>
            <a:ext cx="2157412" cy="1027112"/>
          </a:xfrm>
          <a:prstGeom prst="rect">
            <a:avLst/>
          </a:prstGeom>
          <a:noFill/>
          <a:ln>
            <a:solidFill>
              <a:schemeClr val="tx1"/>
            </a:solidFill>
          </a:ln>
        </p:spPr>
        <p:txBody>
          <a:bodyPr lIns="72000" tIns="36000" rIns="36000" bIns="36000">
            <a:spAutoFit/>
          </a:bodyPr>
          <a:lstStyle/>
          <a:p>
            <a:pPr>
              <a:defRPr/>
            </a:pPr>
            <a:r>
              <a:rPr lang="de-DE" altLang="de-DE" sz="1400" b="1" dirty="0"/>
              <a:t>CEN/TC 287</a:t>
            </a:r>
          </a:p>
          <a:p>
            <a:pPr marL="182563" indent="-182563">
              <a:buFont typeface="Arial" panose="020B0604020202020204" pitchFamily="34" charset="0"/>
              <a:buChar char="•"/>
              <a:defRPr/>
            </a:pPr>
            <a:r>
              <a:rPr lang="de-DE" altLang="de-DE" sz="1200" dirty="0"/>
              <a:t>CEN-Normen entsprechen den ISO-Standard</a:t>
            </a:r>
            <a:endParaRPr lang="de-DE" sz="1200" dirty="0"/>
          </a:p>
          <a:p>
            <a:pPr marL="182563" indent="-182563">
              <a:buFont typeface="Arial" panose="020B0604020202020204" pitchFamily="34" charset="0"/>
              <a:buChar char="•"/>
              <a:defRPr/>
            </a:pPr>
            <a:r>
              <a:rPr lang="de-DE" altLang="de-DE" sz="1200" dirty="0"/>
              <a:t>europäische Gesetzgebung für INSPIRE</a:t>
            </a:r>
          </a:p>
        </p:txBody>
      </p:sp>
      <p:sp>
        <p:nvSpPr>
          <p:cNvPr id="30" name="Textfeld 29"/>
          <p:cNvSpPr txBox="1"/>
          <p:nvPr/>
        </p:nvSpPr>
        <p:spPr>
          <a:xfrm>
            <a:off x="5628423" y="4948238"/>
            <a:ext cx="2865438" cy="841375"/>
          </a:xfrm>
          <a:prstGeom prst="rect">
            <a:avLst/>
          </a:prstGeom>
          <a:noFill/>
          <a:ln>
            <a:solidFill>
              <a:schemeClr val="tx1"/>
            </a:solidFill>
          </a:ln>
        </p:spPr>
        <p:txBody>
          <a:bodyPr lIns="72000" tIns="36000" rIns="36000" bIns="36000">
            <a:spAutoFit/>
          </a:bodyPr>
          <a:lstStyle/>
          <a:p>
            <a:pPr>
              <a:defRPr/>
            </a:pPr>
            <a:r>
              <a:rPr lang="de-DE" altLang="de-DE" sz="1400" b="1" dirty="0" err="1"/>
              <a:t>AdV</a:t>
            </a:r>
            <a:endParaRPr lang="de-DE" altLang="de-DE" sz="1400" b="1" dirty="0"/>
          </a:p>
          <a:p>
            <a:pPr marL="182563" indent="-182563">
              <a:buFont typeface="Arial" panose="020B0604020202020204" pitchFamily="34" charset="0"/>
              <a:buChar char="•"/>
              <a:defRPr/>
            </a:pPr>
            <a:r>
              <a:rPr lang="de-DE" altLang="de-DE" sz="1200" dirty="0"/>
              <a:t>Profilbildung internationaler Standards</a:t>
            </a:r>
          </a:p>
          <a:p>
            <a:pPr marL="171450" indent="-171450">
              <a:buFont typeface="Arial" panose="020B0604020202020204" pitchFamily="34" charset="0"/>
              <a:buChar char="•"/>
              <a:defRPr/>
            </a:pPr>
            <a:r>
              <a:rPr lang="de-DE" altLang="de-DE" sz="1200" dirty="0"/>
              <a:t>Produktspezifikationen</a:t>
            </a:r>
          </a:p>
          <a:p>
            <a:pPr marL="171450" indent="-171450">
              <a:buFont typeface="Arial" panose="020B0604020202020204" pitchFamily="34" charset="0"/>
              <a:buChar char="•"/>
              <a:defRPr/>
            </a:pPr>
            <a:r>
              <a:rPr lang="de-DE" altLang="de-DE" sz="1200" dirty="0"/>
              <a:t>Orientierung an INSPIRE</a:t>
            </a:r>
            <a:endParaRPr lang="de-DE" sz="1200" dirty="0"/>
          </a:p>
        </p:txBody>
      </p:sp>
      <p:sp>
        <p:nvSpPr>
          <p:cNvPr id="31" name="Textfeld 30"/>
          <p:cNvSpPr txBox="1"/>
          <p:nvPr/>
        </p:nvSpPr>
        <p:spPr>
          <a:xfrm>
            <a:off x="842111" y="4240213"/>
            <a:ext cx="1198562" cy="473075"/>
          </a:xfrm>
          <a:prstGeom prst="rect">
            <a:avLst/>
          </a:prstGeom>
          <a:noFill/>
          <a:ln>
            <a:solidFill>
              <a:schemeClr val="tx1"/>
            </a:solidFill>
          </a:ln>
        </p:spPr>
        <p:txBody>
          <a:bodyPr lIns="72000" tIns="36000" rIns="36000" bIns="36000">
            <a:spAutoFit/>
          </a:bodyPr>
          <a:lstStyle/>
          <a:p>
            <a:pPr>
              <a:defRPr/>
            </a:pPr>
            <a:r>
              <a:rPr lang="de-DE" altLang="de-DE" sz="1400" b="1" dirty="0"/>
              <a:t>DIN</a:t>
            </a:r>
          </a:p>
          <a:p>
            <a:pPr marL="182563" indent="-182563">
              <a:buFont typeface="Arial" panose="020B0604020202020204" pitchFamily="34" charset="0"/>
              <a:buChar char="•"/>
              <a:defRPr/>
            </a:pPr>
            <a:r>
              <a:rPr lang="de-DE" altLang="de-DE" sz="1200" dirty="0"/>
              <a:t>DIN-Normen</a:t>
            </a:r>
            <a:endParaRPr lang="de-DE" sz="1200" dirty="0"/>
          </a:p>
        </p:txBody>
      </p:sp>
      <p:sp>
        <p:nvSpPr>
          <p:cNvPr id="32" name="Textfeld 31"/>
          <p:cNvSpPr txBox="1"/>
          <p:nvPr/>
        </p:nvSpPr>
        <p:spPr>
          <a:xfrm>
            <a:off x="3736123" y="5276850"/>
            <a:ext cx="1392238" cy="473075"/>
          </a:xfrm>
          <a:prstGeom prst="rect">
            <a:avLst/>
          </a:prstGeom>
          <a:noFill/>
          <a:ln>
            <a:solidFill>
              <a:schemeClr val="tx1"/>
            </a:solidFill>
          </a:ln>
        </p:spPr>
        <p:txBody>
          <a:bodyPr lIns="72000" tIns="36000" rIns="36000" bIns="36000">
            <a:spAutoFit/>
          </a:bodyPr>
          <a:lstStyle/>
          <a:p>
            <a:pPr>
              <a:defRPr/>
            </a:pPr>
            <a:r>
              <a:rPr lang="de-DE" altLang="de-DE" sz="1400" b="1" dirty="0"/>
              <a:t>INSPIRE</a:t>
            </a:r>
          </a:p>
          <a:p>
            <a:pPr marL="182563" indent="-182563">
              <a:buFont typeface="Arial" panose="020B0604020202020204" pitchFamily="34" charset="0"/>
              <a:buChar char="•"/>
              <a:defRPr/>
            </a:pPr>
            <a:r>
              <a:rPr lang="de-DE" altLang="de-DE" sz="1200" dirty="0"/>
              <a:t>GDI für Europa</a:t>
            </a:r>
            <a:endParaRPr lang="de-DE" sz="1200" dirty="0"/>
          </a:p>
        </p:txBody>
      </p:sp>
      <p:sp>
        <p:nvSpPr>
          <p:cNvPr id="33" name="Textfeld 32"/>
          <p:cNvSpPr txBox="1"/>
          <p:nvPr/>
        </p:nvSpPr>
        <p:spPr>
          <a:xfrm>
            <a:off x="264261" y="5330825"/>
            <a:ext cx="2301875" cy="473075"/>
          </a:xfrm>
          <a:prstGeom prst="rect">
            <a:avLst/>
          </a:prstGeom>
          <a:noFill/>
          <a:ln>
            <a:solidFill>
              <a:schemeClr val="tx1"/>
            </a:solidFill>
          </a:ln>
        </p:spPr>
        <p:txBody>
          <a:bodyPr lIns="72000" tIns="36000" rIns="36000" bIns="36000">
            <a:spAutoFit/>
          </a:bodyPr>
          <a:lstStyle/>
          <a:p>
            <a:pPr>
              <a:defRPr/>
            </a:pPr>
            <a:r>
              <a:rPr lang="de-DE" altLang="de-DE" sz="1400" b="1" dirty="0"/>
              <a:t>SAGA</a:t>
            </a:r>
          </a:p>
          <a:p>
            <a:pPr marL="182563" indent="-182563">
              <a:buFont typeface="Arial" panose="020B0604020202020204" pitchFamily="34" charset="0"/>
              <a:buChar char="•"/>
              <a:defRPr/>
            </a:pPr>
            <a:r>
              <a:rPr lang="de-DE" altLang="de-DE" sz="1200" dirty="0"/>
              <a:t>E-</a:t>
            </a:r>
            <a:r>
              <a:rPr lang="de-DE" altLang="de-DE" sz="1200" dirty="0" err="1"/>
              <a:t>Government</a:t>
            </a:r>
            <a:r>
              <a:rPr lang="de-DE" altLang="de-DE" sz="1200" dirty="0"/>
              <a:t>-Anwendungen</a:t>
            </a:r>
            <a:endParaRPr lang="de-DE" sz="1200" dirty="0"/>
          </a:p>
        </p:txBody>
      </p:sp>
    </p:spTree>
    <p:extLst>
      <p:ext uri="{BB962C8B-B14F-4D97-AF65-F5344CB8AC3E}">
        <p14:creationId xmlns:p14="http://schemas.microsoft.com/office/powerpoint/2010/main" val="39851156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altLang="de-DE" dirty="0">
                <a:solidFill>
                  <a:schemeClr val="bg1">
                    <a:lumMod val="85000"/>
                  </a:schemeClr>
                </a:solidFill>
              </a:rPr>
              <a:t>(1) Motivation für diesen Kurs</a:t>
            </a:r>
          </a:p>
          <a:p>
            <a:r>
              <a:rPr lang="de-DE" altLang="de-DE" dirty="0">
                <a:solidFill>
                  <a:schemeClr val="bg1">
                    <a:lumMod val="85000"/>
                  </a:schemeClr>
                </a:solidFill>
              </a:rPr>
              <a:t>(2) Was ist Standardisierung/Normung?</a:t>
            </a:r>
          </a:p>
          <a:p>
            <a:r>
              <a:rPr lang="de-DE" altLang="de-DE" dirty="0">
                <a:solidFill>
                  <a:schemeClr val="bg1">
                    <a:lumMod val="85000"/>
                  </a:schemeClr>
                </a:solidFill>
              </a:rPr>
              <a:t>(3) Standardisierung in Informationssystemen</a:t>
            </a:r>
          </a:p>
          <a:p>
            <a:r>
              <a:rPr lang="de-DE" altLang="de-DE" dirty="0">
                <a:solidFill>
                  <a:schemeClr val="bg1">
                    <a:lumMod val="85000"/>
                  </a:schemeClr>
                </a:solidFill>
              </a:rPr>
              <a:t>(4) Standardisierung in </a:t>
            </a:r>
            <a:r>
              <a:rPr lang="de-DE" altLang="de-DE" dirty="0" smtClean="0">
                <a:solidFill>
                  <a:schemeClr val="bg1">
                    <a:lumMod val="85000"/>
                  </a:schemeClr>
                </a:solidFill>
              </a:rPr>
              <a:t>GIS</a:t>
            </a:r>
          </a:p>
          <a:p>
            <a:pPr marL="803275" indent="-268288" defTabSz="900113">
              <a:buFont typeface="Arial" panose="020B0604020202020204" pitchFamily="34" charset="0"/>
              <a:buChar char="•"/>
            </a:pPr>
            <a:r>
              <a:rPr lang="de-DE" altLang="de-DE" sz="2000" dirty="0" smtClean="0">
                <a:solidFill>
                  <a:schemeClr val="bg1">
                    <a:lumMod val="85000"/>
                  </a:schemeClr>
                </a:solidFill>
              </a:rPr>
              <a:t>Gremien </a:t>
            </a:r>
            <a:r>
              <a:rPr lang="de-DE" altLang="de-DE" sz="2000" dirty="0">
                <a:solidFill>
                  <a:schemeClr val="bg1">
                    <a:lumMod val="85000"/>
                  </a:schemeClr>
                </a:solidFill>
              </a:rPr>
              <a:t>in Deutschland, Europa und </a:t>
            </a:r>
            <a:r>
              <a:rPr lang="de-DE" altLang="de-DE" sz="2000" dirty="0" smtClean="0">
                <a:solidFill>
                  <a:schemeClr val="bg1">
                    <a:lumMod val="85000"/>
                  </a:schemeClr>
                </a:solidFill>
              </a:rPr>
              <a:t>weltweit</a:t>
            </a:r>
          </a:p>
          <a:p>
            <a:pPr marL="803275" indent="-268288" defTabSz="900113">
              <a:buFont typeface="Arial" panose="020B0604020202020204" pitchFamily="34" charset="0"/>
              <a:buChar char="•"/>
            </a:pPr>
            <a:r>
              <a:rPr lang="de-DE" altLang="de-DE" sz="2000" dirty="0" smtClean="0">
                <a:solidFill>
                  <a:schemeClr val="bg1">
                    <a:lumMod val="85000"/>
                  </a:schemeClr>
                </a:solidFill>
              </a:rPr>
              <a:t>Überblick </a:t>
            </a:r>
            <a:r>
              <a:rPr lang="de-DE" altLang="de-DE" sz="2000" dirty="0">
                <a:solidFill>
                  <a:schemeClr val="bg1">
                    <a:lumMod val="85000"/>
                  </a:schemeClr>
                </a:solidFill>
              </a:rPr>
              <a:t>über Geo-Standards</a:t>
            </a:r>
          </a:p>
          <a:p>
            <a:r>
              <a:rPr lang="de-DE" altLang="de-DE" dirty="0"/>
              <a:t>(5) Standardisierungstrends</a:t>
            </a:r>
            <a:endParaRPr lang="de-DE" dirty="0"/>
          </a:p>
        </p:txBody>
      </p:sp>
      <p:sp>
        <p:nvSpPr>
          <p:cNvPr id="3" name="Titel 2"/>
          <p:cNvSpPr>
            <a:spLocks noGrp="1"/>
          </p:cNvSpPr>
          <p:nvPr>
            <p:ph type="title"/>
          </p:nvPr>
        </p:nvSpPr>
        <p:spPr/>
        <p:txBody>
          <a:bodyPr/>
          <a:lstStyle/>
          <a:p>
            <a:r>
              <a:rPr lang="de-DE" dirty="0" smtClean="0"/>
              <a:t>Überblick</a:t>
            </a:r>
            <a:endParaRPr lang="de-DE" dirty="0"/>
          </a:p>
        </p:txBody>
      </p:sp>
    </p:spTree>
    <p:extLst>
      <p:ext uri="{BB962C8B-B14F-4D97-AF65-F5344CB8AC3E}">
        <p14:creationId xmlns:p14="http://schemas.microsoft.com/office/powerpoint/2010/main" val="1326301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504000" y="1638000"/>
            <a:ext cx="8045268" cy="4237200"/>
          </a:xfrm>
        </p:spPr>
        <p:txBody>
          <a:bodyPr/>
          <a:lstStyle/>
          <a:p>
            <a:r>
              <a:rPr lang="de-DE" altLang="de-DE" dirty="0"/>
              <a:t>Aus einem UN-Zukunftsreport </a:t>
            </a:r>
            <a:r>
              <a:rPr lang="de-DE" altLang="de-DE" b="1" dirty="0"/>
              <a:t>„</a:t>
            </a:r>
            <a:r>
              <a:rPr lang="en-US" altLang="de-DE" b="1" dirty="0"/>
              <a:t>Future trends in geospatial information management: the five to ten year vision”</a:t>
            </a:r>
            <a:r>
              <a:rPr lang="en-US" altLang="de-DE" dirty="0"/>
              <a:t> (</a:t>
            </a:r>
            <a:r>
              <a:rPr lang="en-US" altLang="de-DE" dirty="0" err="1"/>
              <a:t>vom</a:t>
            </a:r>
            <a:r>
              <a:rPr lang="en-US" altLang="de-DE" dirty="0"/>
              <a:t> UN Committee of Experts on Global Geospatial Information Management</a:t>
            </a:r>
            <a:r>
              <a:rPr lang="en-US" altLang="de-DE" dirty="0" smtClean="0"/>
              <a:t>):</a:t>
            </a:r>
          </a:p>
          <a:p>
            <a:pPr lvl="1"/>
            <a:r>
              <a:rPr lang="en-US" altLang="de-DE" dirty="0"/>
              <a:t>Staff at National Mapping Agencies will have to be rationalized and retrained to acquire multidisciplinary </a:t>
            </a:r>
            <a:r>
              <a:rPr lang="en-US" altLang="de-DE" dirty="0" smtClean="0"/>
              <a:t>skills</a:t>
            </a:r>
          </a:p>
          <a:p>
            <a:pPr lvl="1"/>
            <a:endParaRPr lang="en-US" altLang="de-DE" dirty="0" smtClean="0"/>
          </a:p>
          <a:p>
            <a:pPr lvl="1" indent="-385763">
              <a:buFont typeface="Wingdings" panose="05000000000000000000" pitchFamily="2" charset="2"/>
              <a:buChar char="à"/>
            </a:pPr>
            <a:r>
              <a:rPr lang="de-DE" altLang="de-DE" dirty="0"/>
              <a:t>Rationalisierung des Personal in den nationalen Vermessungsverwaltungen</a:t>
            </a:r>
          </a:p>
          <a:p>
            <a:pPr lvl="1" indent="-385763">
              <a:buFont typeface="Wingdings" panose="05000000000000000000" pitchFamily="2" charset="2"/>
              <a:buChar char="à"/>
            </a:pPr>
            <a:r>
              <a:rPr lang="de-DE" altLang="de-DE" dirty="0"/>
              <a:t>durch Umschulungen multidisziplinären Fähigkeiten erwerben</a:t>
            </a:r>
          </a:p>
          <a:p>
            <a:pPr lvl="1" indent="-385763">
              <a:buFont typeface="Wingdings" panose="05000000000000000000" pitchFamily="2" charset="2"/>
              <a:buChar char="à"/>
            </a:pPr>
            <a:r>
              <a:rPr lang="de-DE" altLang="de-DE" dirty="0"/>
              <a:t>Kenntnis relevanter Standards des Geoinformationswesen </a:t>
            </a:r>
            <a:r>
              <a:rPr lang="de-DE" altLang="de-DE" dirty="0" smtClean="0"/>
              <a:t>unerlässlich</a:t>
            </a:r>
            <a:endParaRPr lang="de-DE" altLang="de-DE" dirty="0"/>
          </a:p>
        </p:txBody>
      </p:sp>
      <p:sp>
        <p:nvSpPr>
          <p:cNvPr id="3" name="Titel 2"/>
          <p:cNvSpPr>
            <a:spLocks noGrp="1"/>
          </p:cNvSpPr>
          <p:nvPr>
            <p:ph type="title"/>
          </p:nvPr>
        </p:nvSpPr>
        <p:spPr/>
        <p:txBody>
          <a:bodyPr/>
          <a:lstStyle/>
          <a:p>
            <a:r>
              <a:rPr lang="de-DE" altLang="de-DE" dirty="0"/>
              <a:t>(1) Motivation</a:t>
            </a:r>
            <a:endParaRPr lang="de-DE" dirty="0"/>
          </a:p>
        </p:txBody>
      </p:sp>
    </p:spTree>
    <p:extLst>
      <p:ext uri="{BB962C8B-B14F-4D97-AF65-F5344CB8AC3E}">
        <p14:creationId xmlns:p14="http://schemas.microsoft.com/office/powerpoint/2010/main" val="246491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sz="half" idx="1"/>
          </p:nvPr>
        </p:nvSpPr>
        <p:spPr/>
        <p:txBody>
          <a:bodyPr/>
          <a:lstStyle/>
          <a:p>
            <a:r>
              <a:rPr lang="de-DE" altLang="de-DE" dirty="0"/>
              <a:t>Nutzung von GIS-Standards</a:t>
            </a:r>
          </a:p>
          <a:p>
            <a:pPr lvl="1"/>
            <a:r>
              <a:rPr lang="de-DE" altLang="de-DE" sz="1800" dirty="0"/>
              <a:t>GIS-Hersteller nutzen OGC und ISO (double </a:t>
            </a:r>
            <a:r>
              <a:rPr lang="de-DE" altLang="de-DE" sz="1800" dirty="0" err="1"/>
              <a:t>branding</a:t>
            </a:r>
            <a:r>
              <a:rPr lang="de-DE" altLang="de-DE" sz="1800" dirty="0"/>
              <a:t>)</a:t>
            </a:r>
          </a:p>
          <a:p>
            <a:pPr lvl="2"/>
            <a:r>
              <a:rPr lang="de-DE" altLang="de-DE" dirty="0"/>
              <a:t>ISO ist Basis für OGC und CEN</a:t>
            </a:r>
          </a:p>
          <a:p>
            <a:pPr lvl="2"/>
            <a:r>
              <a:rPr lang="de-DE" altLang="de-DE" dirty="0"/>
              <a:t>OGC initiiert ISO-Standards</a:t>
            </a:r>
          </a:p>
          <a:p>
            <a:pPr lvl="1"/>
            <a:r>
              <a:rPr lang="de-DE" altLang="de-DE" sz="1800" dirty="0"/>
              <a:t>moderne (objektorientierte) Modellierung von </a:t>
            </a:r>
            <a:r>
              <a:rPr lang="de-DE" altLang="de-DE" sz="1800" dirty="0" err="1"/>
              <a:t>Geodaten</a:t>
            </a:r>
            <a:endParaRPr lang="de-DE" altLang="de-DE" sz="1800" dirty="0"/>
          </a:p>
          <a:p>
            <a:pPr lvl="2"/>
            <a:r>
              <a:rPr lang="de-DE" altLang="de-DE" dirty="0"/>
              <a:t>UML (Unified Modeling Language)</a:t>
            </a:r>
          </a:p>
          <a:p>
            <a:pPr lvl="2"/>
            <a:r>
              <a:rPr lang="de-DE" altLang="de-DE" dirty="0"/>
              <a:t>XML (Extensible Markup Language) als Basis</a:t>
            </a:r>
          </a:p>
          <a:p>
            <a:pPr lvl="2"/>
            <a:r>
              <a:rPr lang="de-DE" altLang="de-DE" dirty="0"/>
              <a:t>GML (</a:t>
            </a:r>
            <a:r>
              <a:rPr lang="de-DE" altLang="de-DE" dirty="0" err="1"/>
              <a:t>Geography</a:t>
            </a:r>
            <a:r>
              <a:rPr lang="de-DE" altLang="de-DE" dirty="0"/>
              <a:t> Markup Language) und andere (flachere) </a:t>
            </a:r>
            <a:r>
              <a:rPr lang="de-DE" altLang="de-DE" dirty="0" smtClean="0"/>
              <a:t>Formate</a:t>
            </a:r>
            <a:endParaRPr lang="de-DE" altLang="de-DE" dirty="0"/>
          </a:p>
        </p:txBody>
      </p:sp>
      <p:sp>
        <p:nvSpPr>
          <p:cNvPr id="4" name="Titel 3"/>
          <p:cNvSpPr>
            <a:spLocks noGrp="1"/>
          </p:cNvSpPr>
          <p:nvPr>
            <p:ph type="title"/>
          </p:nvPr>
        </p:nvSpPr>
        <p:spPr/>
        <p:txBody>
          <a:bodyPr/>
          <a:lstStyle/>
          <a:p>
            <a:r>
              <a:rPr lang="de-DE" dirty="0" smtClean="0"/>
              <a:t>(5) Standardisierungstrends</a:t>
            </a:r>
            <a:endParaRPr lang="de-DE" dirty="0"/>
          </a:p>
        </p:txBody>
      </p:sp>
    </p:spTree>
    <p:extLst>
      <p:ext uri="{BB962C8B-B14F-4D97-AF65-F5344CB8AC3E}">
        <p14:creationId xmlns:p14="http://schemas.microsoft.com/office/powerpoint/2010/main" val="343668549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sz="half" idx="1"/>
          </p:nvPr>
        </p:nvSpPr>
        <p:spPr/>
        <p:txBody>
          <a:bodyPr/>
          <a:lstStyle/>
          <a:p>
            <a:r>
              <a:rPr lang="de-DE" altLang="de-DE" dirty="0"/>
              <a:t>Geodateninfrastruktur und Web-Dienste </a:t>
            </a:r>
          </a:p>
          <a:p>
            <a:pPr lvl="1"/>
            <a:r>
              <a:rPr lang="de-DE" altLang="de-DE" sz="1800" dirty="0"/>
              <a:t>Aufbau von GDI (Europa, national, regional) und Geo-Portalen</a:t>
            </a:r>
          </a:p>
          <a:p>
            <a:pPr lvl="1"/>
            <a:r>
              <a:rPr lang="de-DE" altLang="de-DE" sz="1800" dirty="0"/>
              <a:t>Interoperabilität (Daten und Verfahren) über GDI</a:t>
            </a:r>
          </a:p>
          <a:p>
            <a:pPr lvl="1"/>
            <a:r>
              <a:rPr lang="de-DE" altLang="de-DE" sz="1800" dirty="0"/>
              <a:t>Integration Web-basierter Technologien</a:t>
            </a:r>
          </a:p>
          <a:p>
            <a:pPr lvl="2"/>
            <a:r>
              <a:rPr lang="de-DE" altLang="de-DE" dirty="0"/>
              <a:t>Web-Services (WMS </a:t>
            </a:r>
            <a:r>
              <a:rPr lang="de-DE" altLang="de-DE" dirty="0">
                <a:sym typeface="Wingdings" panose="05000000000000000000" pitchFamily="2" charset="2"/>
              </a:rPr>
              <a:t> </a:t>
            </a:r>
            <a:r>
              <a:rPr lang="de-DE" altLang="de-DE" dirty="0"/>
              <a:t>WFS </a:t>
            </a:r>
            <a:r>
              <a:rPr lang="de-DE" altLang="de-DE" dirty="0">
                <a:sym typeface="Wingdings" panose="05000000000000000000" pitchFamily="2" charset="2"/>
              </a:rPr>
              <a:t> </a:t>
            </a:r>
            <a:r>
              <a:rPr lang="de-DE" altLang="de-DE" dirty="0" err="1"/>
              <a:t>Spatial</a:t>
            </a:r>
            <a:r>
              <a:rPr lang="de-DE" altLang="de-DE" dirty="0"/>
              <a:t> Web)</a:t>
            </a:r>
          </a:p>
          <a:p>
            <a:pPr lvl="2"/>
            <a:r>
              <a:rPr lang="de-DE" altLang="de-DE" dirty="0" err="1"/>
              <a:t>Linked</a:t>
            </a:r>
            <a:r>
              <a:rPr lang="de-DE" altLang="de-DE" dirty="0"/>
              <a:t> Data</a:t>
            </a:r>
          </a:p>
          <a:p>
            <a:pPr lvl="3">
              <a:lnSpc>
                <a:spcPct val="100000"/>
              </a:lnSpc>
            </a:pPr>
            <a:r>
              <a:rPr lang="de-DE" altLang="de-DE" dirty="0"/>
              <a:t>Netz aus Daten verschiedener Quellen; werden gemeinsam verarbeitet</a:t>
            </a:r>
          </a:p>
          <a:p>
            <a:pPr lvl="3">
              <a:lnSpc>
                <a:spcPct val="100000"/>
              </a:lnSpc>
            </a:pPr>
            <a:r>
              <a:rPr lang="de-DE" altLang="de-DE" dirty="0"/>
              <a:t>verteilte Datenhaltung (Auffinden, Zugriff)</a:t>
            </a:r>
          </a:p>
          <a:p>
            <a:pPr lvl="2"/>
            <a:r>
              <a:rPr lang="de-DE" altLang="de-DE" dirty="0"/>
              <a:t>Nutzung von </a:t>
            </a:r>
            <a:r>
              <a:rPr lang="de-DE" altLang="de-DE" dirty="0" err="1"/>
              <a:t>Registries</a:t>
            </a:r>
            <a:r>
              <a:rPr lang="de-DE" altLang="de-DE" dirty="0"/>
              <a:t> (definiert abgelegte Informationsspeicher</a:t>
            </a:r>
            <a:r>
              <a:rPr lang="de-DE" altLang="de-DE" dirty="0" smtClean="0"/>
              <a:t>)</a:t>
            </a:r>
            <a:endParaRPr lang="de-DE" altLang="de-DE" dirty="0"/>
          </a:p>
        </p:txBody>
      </p:sp>
      <p:sp>
        <p:nvSpPr>
          <p:cNvPr id="4" name="Titel 3"/>
          <p:cNvSpPr>
            <a:spLocks noGrp="1"/>
          </p:cNvSpPr>
          <p:nvPr>
            <p:ph type="title"/>
          </p:nvPr>
        </p:nvSpPr>
        <p:spPr/>
        <p:txBody>
          <a:bodyPr/>
          <a:lstStyle/>
          <a:p>
            <a:r>
              <a:rPr lang="de-DE" dirty="0" smtClean="0"/>
              <a:t>(5) Standardisierungstrends</a:t>
            </a:r>
            <a:endParaRPr lang="de-DE" dirty="0"/>
          </a:p>
        </p:txBody>
      </p:sp>
    </p:spTree>
    <p:extLst>
      <p:ext uri="{BB962C8B-B14F-4D97-AF65-F5344CB8AC3E}">
        <p14:creationId xmlns:p14="http://schemas.microsoft.com/office/powerpoint/2010/main" val="25587204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sz="half" idx="1"/>
          </p:nvPr>
        </p:nvSpPr>
        <p:spPr/>
        <p:txBody>
          <a:bodyPr/>
          <a:lstStyle/>
          <a:p>
            <a:r>
              <a:rPr lang="de-DE" altLang="de-DE" dirty="0"/>
              <a:t>Tendenz zu schlankeren Austauschformaten als XML, z.B. </a:t>
            </a:r>
            <a:r>
              <a:rPr lang="de-DE" altLang="de-DE" dirty="0" err="1"/>
              <a:t>Json</a:t>
            </a:r>
            <a:r>
              <a:rPr lang="de-DE" altLang="de-DE" dirty="0"/>
              <a:t> (JavaScript </a:t>
            </a:r>
            <a:r>
              <a:rPr lang="de-DE" altLang="de-DE" dirty="0" err="1"/>
              <a:t>Object</a:t>
            </a:r>
            <a:r>
              <a:rPr lang="de-DE" altLang="de-DE" dirty="0"/>
              <a:t> </a:t>
            </a:r>
            <a:r>
              <a:rPr lang="de-DE" altLang="de-DE" dirty="0" smtClean="0"/>
              <a:t>Notation)</a:t>
            </a:r>
          </a:p>
          <a:p>
            <a:r>
              <a:rPr lang="de-DE" altLang="de-DE" dirty="0" err="1"/>
              <a:t>GeoJSON</a:t>
            </a:r>
            <a:r>
              <a:rPr lang="de-DE" altLang="de-DE" dirty="0"/>
              <a:t> – zur Kodierung von simple </a:t>
            </a:r>
            <a:r>
              <a:rPr lang="de-DE" altLang="de-DE" dirty="0" err="1"/>
              <a:t>geographical</a:t>
            </a:r>
            <a:r>
              <a:rPr lang="de-DE" altLang="de-DE" dirty="0"/>
              <a:t> </a:t>
            </a:r>
            <a:r>
              <a:rPr lang="de-DE" altLang="de-DE" dirty="0" err="1"/>
              <a:t>features</a:t>
            </a:r>
            <a:endParaRPr lang="de-DE" altLang="de-DE" dirty="0"/>
          </a:p>
          <a:p>
            <a:pPr lvl="1"/>
            <a:r>
              <a:rPr lang="de-DE" altLang="de-DE" dirty="0"/>
              <a:t>Meist 2-dimensional (Punkte, Linien, Polygone)</a:t>
            </a:r>
          </a:p>
          <a:p>
            <a:pPr lvl="1"/>
            <a:r>
              <a:rPr lang="de-DE" altLang="de-DE" dirty="0"/>
              <a:t>Nicht von einem Standardisierungsgremium entwickelt </a:t>
            </a:r>
            <a:r>
              <a:rPr lang="de-DE" altLang="de-DE" dirty="0">
                <a:sym typeface="Wingdings" panose="05000000000000000000" pitchFamily="2" charset="2"/>
              </a:rPr>
              <a:t> </a:t>
            </a:r>
            <a:r>
              <a:rPr lang="de-DE" altLang="de-DE" dirty="0"/>
              <a:t>Entwicklung einer Internet WG</a:t>
            </a:r>
          </a:p>
          <a:p>
            <a:pPr lvl="1"/>
            <a:r>
              <a:rPr lang="de-DE" altLang="de-DE" dirty="0"/>
              <a:t>Wird von vielen Clients (</a:t>
            </a:r>
            <a:r>
              <a:rPr lang="de-DE" altLang="de-DE" dirty="0" err="1"/>
              <a:t>OpenLayers</a:t>
            </a:r>
            <a:r>
              <a:rPr lang="de-DE" altLang="de-DE" dirty="0"/>
              <a:t>, </a:t>
            </a:r>
            <a:r>
              <a:rPr lang="de-DE" altLang="de-DE" dirty="0" err="1"/>
              <a:t>Mapserver</a:t>
            </a:r>
            <a:r>
              <a:rPr lang="de-DE" altLang="de-DE" dirty="0"/>
              <a:t>, Geoserver) und Datenbanken (</a:t>
            </a:r>
            <a:r>
              <a:rPr lang="de-DE" altLang="de-DE" dirty="0" err="1"/>
              <a:t>PostGIS</a:t>
            </a:r>
            <a:r>
              <a:rPr lang="de-DE" altLang="de-DE" dirty="0"/>
              <a:t>) </a:t>
            </a:r>
            <a:r>
              <a:rPr lang="de-DE" altLang="de-DE" dirty="0" smtClean="0"/>
              <a:t>unterstützt</a:t>
            </a:r>
          </a:p>
          <a:p>
            <a:r>
              <a:rPr lang="de-DE" altLang="de-DE" dirty="0"/>
              <a:t>Auch einfachere Formate erleben eine Renaissance (Shape)</a:t>
            </a:r>
          </a:p>
          <a:p>
            <a:r>
              <a:rPr lang="de-DE" altLang="de-DE" dirty="0"/>
              <a:t>Unabhängige Datenanbieter gewinnen deutlich an Gewicht</a:t>
            </a:r>
            <a:br>
              <a:rPr lang="de-DE" altLang="de-DE" dirty="0"/>
            </a:br>
            <a:r>
              <a:rPr lang="de-DE" altLang="de-DE" dirty="0"/>
              <a:t>(Google, </a:t>
            </a:r>
            <a:r>
              <a:rPr lang="de-DE" altLang="de-DE" dirty="0" err="1"/>
              <a:t>OpenStreetMap</a:t>
            </a:r>
            <a:r>
              <a:rPr lang="de-DE" altLang="de-DE" dirty="0"/>
              <a:t>, …)</a:t>
            </a:r>
          </a:p>
          <a:p>
            <a:endParaRPr lang="de-DE" altLang="de-DE" dirty="0"/>
          </a:p>
        </p:txBody>
      </p:sp>
      <p:sp>
        <p:nvSpPr>
          <p:cNvPr id="4" name="Titel 3"/>
          <p:cNvSpPr>
            <a:spLocks noGrp="1"/>
          </p:cNvSpPr>
          <p:nvPr>
            <p:ph type="title"/>
          </p:nvPr>
        </p:nvSpPr>
        <p:spPr/>
        <p:txBody>
          <a:bodyPr/>
          <a:lstStyle/>
          <a:p>
            <a:r>
              <a:rPr lang="de-DE" dirty="0" smtClean="0"/>
              <a:t>(5) Standardisierungstrends</a:t>
            </a:r>
            <a:endParaRPr lang="de-DE" dirty="0"/>
          </a:p>
        </p:txBody>
      </p:sp>
    </p:spTree>
    <p:extLst>
      <p:ext uri="{BB962C8B-B14F-4D97-AF65-F5344CB8AC3E}">
        <p14:creationId xmlns:p14="http://schemas.microsoft.com/office/powerpoint/2010/main" val="2291068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ltLang="de-DE" dirty="0"/>
              <a:t>Fazit</a:t>
            </a:r>
            <a:endParaRPr lang="de-DE" dirty="0"/>
          </a:p>
        </p:txBody>
      </p:sp>
      <p:pic>
        <p:nvPicPr>
          <p:cNvPr id="4" name="Grafik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5725" y="1762125"/>
            <a:ext cx="2708275"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platzhalter 2"/>
          <p:cNvSpPr txBox="1">
            <a:spLocks/>
          </p:cNvSpPr>
          <p:nvPr/>
        </p:nvSpPr>
        <p:spPr bwMode="auto">
          <a:xfrm>
            <a:off x="658813" y="3924300"/>
            <a:ext cx="3913187" cy="1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dirty="0"/>
              <a:t>Standards sind notwendig für das einheitliche Zusammenwirken und Funktionieren aller Bereiche, die Interaktion benötigen</a:t>
            </a:r>
          </a:p>
        </p:txBody>
      </p:sp>
      <p:sp>
        <p:nvSpPr>
          <p:cNvPr id="6" name="Textplatzhalter 2"/>
          <p:cNvSpPr txBox="1">
            <a:spLocks/>
          </p:cNvSpPr>
          <p:nvPr/>
        </p:nvSpPr>
        <p:spPr bwMode="auto">
          <a:xfrm>
            <a:off x="5176838" y="3924300"/>
            <a:ext cx="3625850" cy="1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Insbesondere für die Schaffung einer interoperablen Geodateninfrastruktur</a:t>
            </a:r>
          </a:p>
        </p:txBody>
      </p:sp>
      <p:pic>
        <p:nvPicPr>
          <p:cNvPr id="7" name="Picture 6" descr="http://www.opengeospatial.org/themes/ogc/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9763" y="2030413"/>
            <a:ext cx="1082675" cy="549275"/>
          </a:xfrm>
          <a:prstGeom prst="rect">
            <a:avLst/>
          </a:prstGeom>
          <a:solidFill>
            <a:schemeClr val="bg1"/>
          </a:solidFill>
          <a:ln w="12700">
            <a:solidFill>
              <a:srgbClr val="333399"/>
            </a:solidFill>
            <a:miter lim="800000"/>
            <a:headEnd/>
            <a:tailEnd/>
          </a:ln>
        </p:spPr>
      </p:pic>
      <p:pic>
        <p:nvPicPr>
          <p:cNvPr id="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51550" y="2755900"/>
            <a:ext cx="73501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E:\tmp\gdi-de.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89763" y="2755900"/>
            <a:ext cx="795337" cy="5905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0" name="Object 21"/>
          <p:cNvGraphicFramePr>
            <a:graphicFrameLocks noChangeAspect="1"/>
          </p:cNvGraphicFramePr>
          <p:nvPr/>
        </p:nvGraphicFramePr>
        <p:xfrm>
          <a:off x="5500688" y="2082800"/>
          <a:ext cx="1285875" cy="496888"/>
        </p:xfrm>
        <a:graphic>
          <a:graphicData uri="http://schemas.openxmlformats.org/presentationml/2006/ole">
            <mc:AlternateContent xmlns:mc="http://schemas.openxmlformats.org/markup-compatibility/2006">
              <mc:Choice xmlns:v="urn:schemas-microsoft-com:vml" Requires="v">
                <p:oleObj spid="_x0000_s9220" name="CorelPhotoPaint.Image.10" r:id="rId7" imgW="2793651" imgH="1079365" progId="">
                  <p:embed/>
                </p:oleObj>
              </mc:Choice>
              <mc:Fallback>
                <p:oleObj name="CorelPhotoPaint.Image.10" r:id="rId7" imgW="2793651" imgH="1079365"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00688" y="2082800"/>
                        <a:ext cx="12858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709263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Inhaltsplatzhalter 1"/>
          <p:cNvSpPr>
            <a:spLocks noGrp="1"/>
          </p:cNvSpPr>
          <p:nvPr>
            <p:ph idx="1"/>
          </p:nvPr>
        </p:nvSpPr>
        <p:spPr>
          <a:xfrm>
            <a:off x="503238" y="1638300"/>
            <a:ext cx="8154987" cy="4237038"/>
          </a:xfrm>
        </p:spPr>
        <p:txBody>
          <a:bodyPr/>
          <a:lstStyle/>
          <a:p>
            <a:pPr eaLnBrk="1" hangingPunct="1">
              <a:lnSpc>
                <a:spcPct val="150000"/>
              </a:lnSpc>
            </a:pPr>
            <a:r>
              <a:rPr lang="de-DE" dirty="0" smtClean="0"/>
              <a:t>Kontakt</a:t>
            </a:r>
          </a:p>
          <a:p>
            <a:pPr eaLnBrk="1" hangingPunct="1">
              <a:lnSpc>
                <a:spcPts val="600"/>
              </a:lnSpc>
            </a:pPr>
            <a:r>
              <a:rPr lang="de-DE" sz="1200" dirty="0" smtClean="0"/>
              <a:t>Bundesamt für Kartographie und Geodäsie</a:t>
            </a:r>
          </a:p>
          <a:p>
            <a:pPr eaLnBrk="1" hangingPunct="1">
              <a:lnSpc>
                <a:spcPts val="600"/>
              </a:lnSpc>
            </a:pPr>
            <a:r>
              <a:rPr lang="de-DE" sz="1200" dirty="0" smtClean="0"/>
              <a:t>Referat GI 1 – Grundsatz</a:t>
            </a:r>
          </a:p>
          <a:p>
            <a:pPr eaLnBrk="1" hangingPunct="1">
              <a:lnSpc>
                <a:spcPts val="600"/>
              </a:lnSpc>
            </a:pPr>
            <a:r>
              <a:rPr lang="de-DE" sz="1200" dirty="0" smtClean="0"/>
              <a:t>Richard-</a:t>
            </a:r>
            <a:r>
              <a:rPr lang="de-DE" sz="1200" dirty="0" err="1" smtClean="0"/>
              <a:t>Strauss</a:t>
            </a:r>
            <a:r>
              <a:rPr lang="de-DE" sz="1200" dirty="0" smtClean="0"/>
              <a:t>-Allee 11</a:t>
            </a:r>
          </a:p>
          <a:p>
            <a:pPr eaLnBrk="1" hangingPunct="1">
              <a:lnSpc>
                <a:spcPts val="600"/>
              </a:lnSpc>
            </a:pPr>
            <a:r>
              <a:rPr lang="de-DE" sz="1200" dirty="0" smtClean="0"/>
              <a:t>60598 Frankfurt</a:t>
            </a:r>
          </a:p>
          <a:p>
            <a:pPr eaLnBrk="1" hangingPunct="1">
              <a:lnSpc>
                <a:spcPts val="600"/>
              </a:lnSpc>
            </a:pPr>
            <a:endParaRPr lang="de-DE" sz="1200" dirty="0" smtClean="0"/>
          </a:p>
          <a:p>
            <a:pPr eaLnBrk="1" hangingPunct="1">
              <a:lnSpc>
                <a:spcPts val="600"/>
              </a:lnSpc>
            </a:pPr>
            <a:r>
              <a:rPr lang="de-DE" sz="1200" dirty="0" smtClean="0"/>
              <a:t>Ansprechpartner</a:t>
            </a:r>
          </a:p>
          <a:p>
            <a:pPr eaLnBrk="1" hangingPunct="1">
              <a:lnSpc>
                <a:spcPts val="600"/>
              </a:lnSpc>
            </a:pPr>
            <a:r>
              <a:rPr lang="de-DE" sz="1200" dirty="0" smtClean="0"/>
              <a:t>Marcus Brühl</a:t>
            </a:r>
            <a:endParaRPr lang="de-DE" sz="1200" dirty="0"/>
          </a:p>
          <a:p>
            <a:pPr eaLnBrk="1" hangingPunct="1">
              <a:lnSpc>
                <a:spcPts val="600"/>
              </a:lnSpc>
            </a:pPr>
            <a:r>
              <a:rPr lang="it-IT" altLang="de-DE" sz="1200" dirty="0" smtClean="0">
                <a:hlinkClick r:id="rId2"/>
              </a:rPr>
              <a:t>Marcus.Bruehl@bkg.bund.de</a:t>
            </a:r>
            <a:endParaRPr lang="de-DE" altLang="de-DE" sz="1200" dirty="0"/>
          </a:p>
          <a:p>
            <a:pPr eaLnBrk="1" hangingPunct="1">
              <a:lnSpc>
                <a:spcPts val="600"/>
              </a:lnSpc>
            </a:pPr>
            <a:r>
              <a:rPr lang="de-DE" sz="1200" dirty="0" smtClean="0"/>
              <a:t>www.bkg.bund.de</a:t>
            </a:r>
          </a:p>
          <a:p>
            <a:pPr eaLnBrk="1" hangingPunct="1">
              <a:lnSpc>
                <a:spcPts val="600"/>
              </a:lnSpc>
            </a:pPr>
            <a:r>
              <a:rPr lang="de-DE" sz="1200" dirty="0" smtClean="0"/>
              <a:t>Tel. +49 (0) 69 6333-209</a:t>
            </a:r>
          </a:p>
          <a:p>
            <a:pPr eaLnBrk="1" hangingPunct="1">
              <a:lnSpc>
                <a:spcPts val="600"/>
              </a:lnSpc>
            </a:pPr>
            <a:endParaRPr lang="de-DE" sz="1200" dirty="0"/>
          </a:p>
          <a:p>
            <a:r>
              <a:rPr lang="de-DE" altLang="de-DE" sz="1200" dirty="0"/>
              <a:t>Diese Präsentation entstand auf der Grundlage </a:t>
            </a:r>
            <a:r>
              <a:rPr lang="de-DE" altLang="de-DE" sz="1200" dirty="0" smtClean="0"/>
              <a:t>der Präsentationen </a:t>
            </a:r>
            <a:r>
              <a:rPr lang="de-DE" altLang="de-DE" sz="1200" dirty="0"/>
              <a:t>von Herrn Pross (ehem. BKG, 2014</a:t>
            </a:r>
            <a:r>
              <a:rPr lang="de-DE" altLang="de-DE" sz="1200" dirty="0" smtClean="0"/>
              <a:t>) und der Präsentationen </a:t>
            </a:r>
            <a:r>
              <a:rPr lang="de-DE" altLang="de-DE" sz="1200" dirty="0"/>
              <a:t>von Herrn Walther (BKG, 2015</a:t>
            </a:r>
            <a:r>
              <a:rPr lang="de-DE" altLang="de-DE" sz="1200" dirty="0" smtClean="0"/>
              <a:t>).</a:t>
            </a:r>
          </a:p>
          <a:p>
            <a:r>
              <a:rPr lang="de-DE" altLang="de-DE" sz="1200" dirty="0"/>
              <a:t>Folgende Kollegen haben freundlicherweise Folien bereitgestellt</a:t>
            </a:r>
            <a:r>
              <a:rPr lang="de-DE" altLang="de-DE" sz="1200" dirty="0" smtClean="0"/>
              <a:t>: Manfred </a:t>
            </a:r>
            <a:r>
              <a:rPr lang="de-DE" altLang="de-DE" sz="1200" dirty="0"/>
              <a:t>Endrullis (BKG), Andreas Illert (BKG), Martin Lenk (BKG), Markus Seifert (LVA BY), Ulrich Düren (LVA NRW), Stefan Schliebner (LVA RP), Dietrich Schürer (LVA RP), Franz Blaser (</a:t>
            </a:r>
            <a:r>
              <a:rPr lang="de-DE" altLang="de-DE" sz="1200" dirty="0" err="1"/>
              <a:t>MdI</a:t>
            </a:r>
            <a:r>
              <a:rPr lang="de-DE" altLang="de-DE" sz="1200" dirty="0"/>
              <a:t>, Brandenburg), Clemens </a:t>
            </a:r>
            <a:r>
              <a:rPr lang="de-DE" altLang="de-DE" sz="1200" dirty="0" err="1"/>
              <a:t>Portele</a:t>
            </a:r>
            <a:r>
              <a:rPr lang="de-DE" altLang="de-DE" sz="1200" dirty="0"/>
              <a:t> (Fa. </a:t>
            </a:r>
            <a:r>
              <a:rPr lang="de-DE" altLang="de-DE" sz="1200" dirty="0" err="1"/>
              <a:t>interactive</a:t>
            </a:r>
            <a:r>
              <a:rPr lang="de-DE" altLang="de-DE" sz="1200" dirty="0"/>
              <a:t> </a:t>
            </a:r>
            <a:r>
              <a:rPr lang="de-DE" altLang="de-DE" sz="1200" dirty="0" err="1"/>
              <a:t>instruments</a:t>
            </a:r>
            <a:r>
              <a:rPr lang="de-DE" altLang="de-DE" sz="1200" dirty="0" smtClean="0"/>
              <a:t>)</a:t>
            </a:r>
            <a:endParaRPr lang="de-DE" dirty="0" smtClean="0"/>
          </a:p>
        </p:txBody>
      </p:sp>
      <p:sp>
        <p:nvSpPr>
          <p:cNvPr id="9219" name="Titel 2"/>
          <p:cNvSpPr>
            <a:spLocks noGrp="1"/>
          </p:cNvSpPr>
          <p:nvPr>
            <p:ph type="title"/>
          </p:nvPr>
        </p:nvSpPr>
        <p:spPr>
          <a:xfrm>
            <a:off x="503238" y="482600"/>
            <a:ext cx="5122862" cy="925513"/>
          </a:xfrm>
        </p:spPr>
        <p:txBody>
          <a:bodyPr/>
          <a:lstStyle/>
          <a:p>
            <a:pPr eaLnBrk="1" hangingPunct="1"/>
            <a:r>
              <a:rPr lang="de-DE" smtClean="0"/>
              <a:t>Vielen Dank für Ihre</a:t>
            </a:r>
            <a:br>
              <a:rPr lang="de-DE" smtClean="0"/>
            </a:br>
            <a:r>
              <a:rPr lang="de-DE" smtClean="0"/>
              <a:t>Aufmerksamkeit!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altLang="de-DE" dirty="0">
                <a:solidFill>
                  <a:schemeClr val="bg1">
                    <a:lumMod val="85000"/>
                  </a:schemeClr>
                </a:solidFill>
              </a:rPr>
              <a:t>(1) Motivation für diesen Kurs</a:t>
            </a:r>
          </a:p>
          <a:p>
            <a:r>
              <a:rPr lang="de-DE" altLang="de-DE" dirty="0"/>
              <a:t>(2) Was ist Standardisierung/Normung?</a:t>
            </a:r>
          </a:p>
          <a:p>
            <a:r>
              <a:rPr lang="de-DE" altLang="de-DE" dirty="0">
                <a:solidFill>
                  <a:schemeClr val="bg1">
                    <a:lumMod val="85000"/>
                  </a:schemeClr>
                </a:solidFill>
              </a:rPr>
              <a:t>(3) Standardisierung in Informationssystemen</a:t>
            </a:r>
          </a:p>
          <a:p>
            <a:r>
              <a:rPr lang="de-DE" altLang="de-DE" dirty="0">
                <a:solidFill>
                  <a:schemeClr val="bg1">
                    <a:lumMod val="85000"/>
                  </a:schemeClr>
                </a:solidFill>
              </a:rPr>
              <a:t>(4) Standardisierung in </a:t>
            </a:r>
            <a:r>
              <a:rPr lang="de-DE" altLang="de-DE" dirty="0" smtClean="0">
                <a:solidFill>
                  <a:schemeClr val="bg1">
                    <a:lumMod val="85000"/>
                  </a:schemeClr>
                </a:solidFill>
              </a:rPr>
              <a:t>GIS</a:t>
            </a:r>
          </a:p>
          <a:p>
            <a:pPr marL="803275" indent="-268288" defTabSz="900113">
              <a:buFont typeface="Arial" panose="020B0604020202020204" pitchFamily="34" charset="0"/>
              <a:buChar char="•"/>
            </a:pPr>
            <a:r>
              <a:rPr lang="de-DE" altLang="de-DE" sz="2000" dirty="0" smtClean="0">
                <a:solidFill>
                  <a:schemeClr val="bg1">
                    <a:lumMod val="85000"/>
                  </a:schemeClr>
                </a:solidFill>
              </a:rPr>
              <a:t>Gremien </a:t>
            </a:r>
            <a:r>
              <a:rPr lang="de-DE" altLang="de-DE" sz="2000" dirty="0">
                <a:solidFill>
                  <a:schemeClr val="bg1">
                    <a:lumMod val="85000"/>
                  </a:schemeClr>
                </a:solidFill>
              </a:rPr>
              <a:t>in Deutschland, Europa und </a:t>
            </a:r>
            <a:r>
              <a:rPr lang="de-DE" altLang="de-DE" sz="2000" dirty="0" smtClean="0">
                <a:solidFill>
                  <a:schemeClr val="bg1">
                    <a:lumMod val="85000"/>
                  </a:schemeClr>
                </a:solidFill>
              </a:rPr>
              <a:t>weltweit</a:t>
            </a:r>
          </a:p>
          <a:p>
            <a:pPr marL="803275" indent="-268288" defTabSz="900113">
              <a:buFont typeface="Arial" panose="020B0604020202020204" pitchFamily="34" charset="0"/>
              <a:buChar char="•"/>
            </a:pPr>
            <a:r>
              <a:rPr lang="de-DE" altLang="de-DE" sz="2000" dirty="0" smtClean="0">
                <a:solidFill>
                  <a:schemeClr val="bg1">
                    <a:lumMod val="85000"/>
                  </a:schemeClr>
                </a:solidFill>
              </a:rPr>
              <a:t>Überblick </a:t>
            </a:r>
            <a:r>
              <a:rPr lang="de-DE" altLang="de-DE" sz="2000" dirty="0">
                <a:solidFill>
                  <a:schemeClr val="bg1">
                    <a:lumMod val="85000"/>
                  </a:schemeClr>
                </a:solidFill>
              </a:rPr>
              <a:t>über Geo-Standards</a:t>
            </a:r>
          </a:p>
          <a:p>
            <a:r>
              <a:rPr lang="de-DE" altLang="de-DE" dirty="0">
                <a:solidFill>
                  <a:schemeClr val="bg1">
                    <a:lumMod val="85000"/>
                  </a:schemeClr>
                </a:solidFill>
              </a:rPr>
              <a:t>(5) Standardisierungstrends</a:t>
            </a:r>
            <a:endParaRPr lang="de-DE" dirty="0">
              <a:solidFill>
                <a:schemeClr val="bg1">
                  <a:lumMod val="85000"/>
                </a:schemeClr>
              </a:solidFill>
            </a:endParaRPr>
          </a:p>
        </p:txBody>
      </p:sp>
      <p:sp>
        <p:nvSpPr>
          <p:cNvPr id="3" name="Titel 2"/>
          <p:cNvSpPr>
            <a:spLocks noGrp="1"/>
          </p:cNvSpPr>
          <p:nvPr>
            <p:ph type="title"/>
          </p:nvPr>
        </p:nvSpPr>
        <p:spPr/>
        <p:txBody>
          <a:bodyPr/>
          <a:lstStyle/>
          <a:p>
            <a:r>
              <a:rPr lang="de-DE" dirty="0" smtClean="0"/>
              <a:t>Überblick</a:t>
            </a:r>
            <a:endParaRPr lang="de-DE" dirty="0"/>
          </a:p>
        </p:txBody>
      </p:sp>
    </p:spTree>
    <p:extLst>
      <p:ext uri="{BB962C8B-B14F-4D97-AF65-F5344CB8AC3E}">
        <p14:creationId xmlns:p14="http://schemas.microsoft.com/office/powerpoint/2010/main" val="6267559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sz="half" idx="1"/>
          </p:nvPr>
        </p:nvSpPr>
        <p:spPr/>
        <p:txBody>
          <a:bodyPr/>
          <a:lstStyle/>
          <a:p>
            <a:r>
              <a:rPr lang="de-DE" altLang="de-DE" dirty="0"/>
              <a:t>Sind allgegenwärtig</a:t>
            </a:r>
          </a:p>
          <a:p>
            <a:r>
              <a:rPr lang="de-DE" altLang="de-DE" dirty="0"/>
              <a:t>Durchdringen alle Bereiche der Gesellschaft</a:t>
            </a:r>
          </a:p>
          <a:p>
            <a:r>
              <a:rPr lang="de-DE" altLang="de-DE" dirty="0"/>
              <a:t>Sind notwendig für das Zusammenwirken und Funktionieren aller Bereiche, die Interaktion benötigen</a:t>
            </a:r>
          </a:p>
          <a:p>
            <a:r>
              <a:rPr lang="de-DE" altLang="de-DE" dirty="0" smtClean="0"/>
              <a:t>Beispiele: </a:t>
            </a:r>
            <a:r>
              <a:rPr lang="de-DE" altLang="de-DE" dirty="0"/>
              <a:t>Maßeinheiten, Sprache, Schiene, Schrauben, Steckdose, Zement, Ziegelsteine, </a:t>
            </a:r>
            <a:r>
              <a:rPr lang="de-DE" altLang="de-DE" dirty="0" smtClean="0"/>
              <a:t>Strom, …</a:t>
            </a:r>
            <a:endParaRPr lang="de-DE" dirty="0"/>
          </a:p>
        </p:txBody>
      </p:sp>
      <p:sp>
        <p:nvSpPr>
          <p:cNvPr id="4" name="Titel 3"/>
          <p:cNvSpPr>
            <a:spLocks noGrp="1"/>
          </p:cNvSpPr>
          <p:nvPr>
            <p:ph type="title"/>
          </p:nvPr>
        </p:nvSpPr>
        <p:spPr/>
        <p:txBody>
          <a:bodyPr/>
          <a:lstStyle/>
          <a:p>
            <a:r>
              <a:rPr lang="de-DE" altLang="de-DE" dirty="0"/>
              <a:t>(2) Standards</a:t>
            </a:r>
            <a:endParaRPr lang="de-DE" dirty="0"/>
          </a:p>
        </p:txBody>
      </p:sp>
    </p:spTree>
    <p:extLst>
      <p:ext uri="{BB962C8B-B14F-4D97-AF65-F5344CB8AC3E}">
        <p14:creationId xmlns:p14="http://schemas.microsoft.com/office/powerpoint/2010/main" val="24245584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altLang="de-DE" dirty="0"/>
              <a:t>(2) Standards – Beispiel</a:t>
            </a:r>
            <a:endParaRPr lang="de-DE" dirty="0"/>
          </a:p>
        </p:txBody>
      </p:sp>
      <p:sp>
        <p:nvSpPr>
          <p:cNvPr id="5" name="Textplatzhalter 2"/>
          <p:cNvSpPr txBox="1">
            <a:spLocks/>
          </p:cNvSpPr>
          <p:nvPr/>
        </p:nvSpPr>
        <p:spPr>
          <a:xfrm>
            <a:off x="721112" y="3031581"/>
            <a:ext cx="2553205" cy="652463"/>
          </a:xfrm>
          <a:prstGeom prst="rect">
            <a:avLst/>
          </a:prstGeom>
        </p:spPr>
        <p:txBody>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de-DE" altLang="de-DE" sz="2000" dirty="0" smtClean="0"/>
              <a:t>Deutsche Steckdose Typ F („</a:t>
            </a:r>
            <a:r>
              <a:rPr lang="de-DE" altLang="de-DE" sz="2000" dirty="0" err="1" smtClean="0"/>
              <a:t>SchuKo</a:t>
            </a:r>
            <a:r>
              <a:rPr lang="de-DE" altLang="de-DE" sz="2000" dirty="0" smtClean="0"/>
              <a:t>“)</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1292" y="1217069"/>
            <a:ext cx="2708275"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uppieren 6"/>
          <p:cNvGrpSpPr>
            <a:grpSpLocks/>
          </p:cNvGrpSpPr>
          <p:nvPr/>
        </p:nvGrpSpPr>
        <p:grpSpPr bwMode="auto">
          <a:xfrm>
            <a:off x="3445767" y="1217069"/>
            <a:ext cx="5045075" cy="2466975"/>
            <a:chOff x="3646488" y="1373189"/>
            <a:chExt cx="5045075" cy="2466976"/>
          </a:xfrm>
        </p:grpSpPr>
        <p:pic>
          <p:nvPicPr>
            <p:cNvPr id="8" name="Grafik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02263" y="1373189"/>
              <a:ext cx="3289300" cy="1679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platzhalter 2"/>
            <p:cNvSpPr txBox="1">
              <a:spLocks/>
            </p:cNvSpPr>
            <p:nvPr/>
          </p:nvSpPr>
          <p:spPr bwMode="auto">
            <a:xfrm>
              <a:off x="5672567" y="3188385"/>
              <a:ext cx="2764447" cy="651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Französische Steckdose Typ E</a:t>
              </a:r>
            </a:p>
          </p:txBody>
        </p:sp>
        <p:cxnSp>
          <p:nvCxnSpPr>
            <p:cNvPr id="10" name="Gerade Verbindung mit Pfeil 9"/>
            <p:cNvCxnSpPr/>
            <p:nvPr/>
          </p:nvCxnSpPr>
          <p:spPr bwMode="auto">
            <a:xfrm>
              <a:off x="3705225" y="2074864"/>
              <a:ext cx="1527175" cy="0"/>
            </a:xfrm>
            <a:prstGeom prst="straightConnector1">
              <a:avLst/>
            </a:prstGeom>
            <a:ln w="38100">
              <a:solidFill>
                <a:srgbClr val="237F44"/>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1" name="Textplatzhalter 2"/>
            <p:cNvSpPr txBox="1">
              <a:spLocks/>
            </p:cNvSpPr>
            <p:nvPr/>
          </p:nvSpPr>
          <p:spPr bwMode="auto">
            <a:xfrm>
              <a:off x="3646488" y="1393825"/>
              <a:ext cx="1644650" cy="65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dirty="0">
                  <a:solidFill>
                    <a:srgbClr val="007040"/>
                  </a:solidFill>
                </a:rPr>
                <a:t>teilweise kompatibel</a:t>
              </a:r>
            </a:p>
          </p:txBody>
        </p:sp>
      </p:grpSp>
      <p:grpSp>
        <p:nvGrpSpPr>
          <p:cNvPr id="12" name="Gruppieren 11"/>
          <p:cNvGrpSpPr>
            <a:grpSpLocks/>
          </p:cNvGrpSpPr>
          <p:nvPr/>
        </p:nvGrpSpPr>
        <p:grpSpPr bwMode="auto">
          <a:xfrm>
            <a:off x="3253679" y="2325144"/>
            <a:ext cx="2208213" cy="2360612"/>
            <a:chOff x="3454400" y="2481263"/>
            <a:chExt cx="2208213" cy="2360612"/>
          </a:xfrm>
        </p:grpSpPr>
        <p:sp>
          <p:nvSpPr>
            <p:cNvPr id="13" name="Textplatzhalter 2"/>
            <p:cNvSpPr txBox="1">
              <a:spLocks/>
            </p:cNvSpPr>
            <p:nvPr/>
          </p:nvSpPr>
          <p:spPr bwMode="auto">
            <a:xfrm>
              <a:off x="3683000" y="2556084"/>
              <a:ext cx="1752600" cy="652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solidFill>
                    <a:srgbClr val="007040"/>
                  </a:solidFill>
                </a:rPr>
                <a:t>vollständig kompatibel mit</a:t>
              </a:r>
            </a:p>
          </p:txBody>
        </p:sp>
        <p:cxnSp>
          <p:nvCxnSpPr>
            <p:cNvPr id="14" name="Gerade Verbindung mit Pfeil 13"/>
            <p:cNvCxnSpPr/>
            <p:nvPr/>
          </p:nvCxnSpPr>
          <p:spPr bwMode="auto">
            <a:xfrm>
              <a:off x="3705225" y="2481263"/>
              <a:ext cx="1527175" cy="0"/>
            </a:xfrm>
            <a:prstGeom prst="straightConnector1">
              <a:avLst/>
            </a:prstGeom>
            <a:ln w="38100">
              <a:solidFill>
                <a:srgbClr val="237F44"/>
              </a:solidFill>
              <a:prstDash val="solid"/>
              <a:tailEnd type="triangle"/>
            </a:ln>
          </p:spPr>
          <p:style>
            <a:lnRef idx="1">
              <a:schemeClr val="accent1"/>
            </a:lnRef>
            <a:fillRef idx="0">
              <a:schemeClr val="accent1"/>
            </a:fillRef>
            <a:effectRef idx="0">
              <a:schemeClr val="accent1"/>
            </a:effectRef>
            <a:fontRef idx="minor">
              <a:schemeClr val="tx1"/>
            </a:fontRef>
          </p:style>
        </p:cxnSp>
        <p:pic>
          <p:nvPicPr>
            <p:cNvPr id="15" name="Grafik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18001" y="3289300"/>
              <a:ext cx="1716729" cy="96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platzhalter 2"/>
            <p:cNvSpPr txBox="1">
              <a:spLocks/>
            </p:cNvSpPr>
            <p:nvPr/>
          </p:nvSpPr>
          <p:spPr bwMode="auto">
            <a:xfrm>
              <a:off x="3454400" y="4190287"/>
              <a:ext cx="2208213" cy="65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a:t>Eurostecker Typ C</a:t>
              </a:r>
            </a:p>
          </p:txBody>
        </p:sp>
      </p:grpSp>
      <p:grpSp>
        <p:nvGrpSpPr>
          <p:cNvPr id="17" name="Gruppieren 16"/>
          <p:cNvGrpSpPr>
            <a:grpSpLocks/>
          </p:cNvGrpSpPr>
          <p:nvPr/>
        </p:nvGrpSpPr>
        <p:grpSpPr bwMode="auto">
          <a:xfrm>
            <a:off x="445392" y="3747739"/>
            <a:ext cx="5567362" cy="2138363"/>
            <a:chOff x="646113" y="4000500"/>
            <a:chExt cx="5567362" cy="2138363"/>
          </a:xfrm>
        </p:grpSpPr>
        <p:cxnSp>
          <p:nvCxnSpPr>
            <p:cNvPr id="18" name="Gerade Verbindung mit Pfeil 17"/>
            <p:cNvCxnSpPr/>
            <p:nvPr/>
          </p:nvCxnSpPr>
          <p:spPr bwMode="auto">
            <a:xfrm>
              <a:off x="2316163" y="4000500"/>
              <a:ext cx="0" cy="777875"/>
            </a:xfrm>
            <a:prstGeom prst="straightConnector1">
              <a:avLst/>
            </a:prstGeom>
            <a:ln w="38100">
              <a:solidFill>
                <a:srgbClr val="FF000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Textplatzhalter 2"/>
            <p:cNvSpPr txBox="1">
              <a:spLocks/>
            </p:cNvSpPr>
            <p:nvPr/>
          </p:nvSpPr>
          <p:spPr bwMode="auto">
            <a:xfrm>
              <a:off x="646113" y="4190413"/>
              <a:ext cx="1752600" cy="65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lgn="ctr">
                <a:buFont typeface="Arial" panose="020B0604020202020204" pitchFamily="34" charset="0"/>
                <a:buNone/>
              </a:pPr>
              <a:r>
                <a:rPr lang="de-DE" altLang="de-DE" sz="2000" dirty="0">
                  <a:solidFill>
                    <a:srgbClr val="FF0000"/>
                  </a:solidFill>
                </a:rPr>
                <a:t>inkompatibel</a:t>
              </a:r>
            </a:p>
          </p:txBody>
        </p:sp>
        <p:pic>
          <p:nvPicPr>
            <p:cNvPr id="20" name="Grafik 15"/>
            <p:cNvPicPr>
              <a:picLocks noChangeAspect="1"/>
            </p:cNvPicPr>
            <p:nvPr/>
          </p:nvPicPr>
          <p:blipFill>
            <a:blip r:embed="rId5">
              <a:extLst>
                <a:ext uri="{28A0092B-C50C-407E-A947-70E740481C1C}">
                  <a14:useLocalDpi xmlns:a14="http://schemas.microsoft.com/office/drawing/2010/main" val="0"/>
                </a:ext>
              </a:extLst>
            </a:blip>
            <a:srcRect t="48557"/>
            <a:stretch>
              <a:fillRect/>
            </a:stretch>
          </p:blipFill>
          <p:spPr bwMode="auto">
            <a:xfrm>
              <a:off x="1368425" y="4848225"/>
              <a:ext cx="1415853" cy="12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platzhalter 2"/>
            <p:cNvSpPr txBox="1">
              <a:spLocks/>
            </p:cNvSpPr>
            <p:nvPr/>
          </p:nvSpPr>
          <p:spPr bwMode="auto">
            <a:xfrm>
              <a:off x="2939141" y="5279557"/>
              <a:ext cx="3274334" cy="651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lstStyle>
              <a:lvl1pPr>
                <a:spcBef>
                  <a:spcPct val="20000"/>
                </a:spcBef>
                <a:buSzPct val="125000"/>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200">
                  <a:solidFill>
                    <a:schemeClr val="tx1"/>
                  </a:solidFill>
                  <a:latin typeface="Arial" panose="020B0604020202020204" pitchFamily="34" charset="0"/>
                  <a:cs typeface="Arial" panose="020B0604020202020204" pitchFamily="34" charset="0"/>
                </a:defRPr>
              </a:lvl9pPr>
            </a:lstStyle>
            <a:p>
              <a:pPr>
                <a:buFont typeface="Arial" panose="020B0604020202020204" pitchFamily="34" charset="0"/>
                <a:buNone/>
              </a:pPr>
              <a:r>
                <a:rPr lang="de-DE" altLang="de-DE" sz="2000"/>
                <a:t>Britischer Stecker Typ G („Commonwealth-Stecker “)</a:t>
              </a:r>
            </a:p>
          </p:txBody>
        </p:sp>
      </p:grpSp>
    </p:spTree>
    <p:extLst>
      <p:ext uri="{BB962C8B-B14F-4D97-AF65-F5344CB8AC3E}">
        <p14:creationId xmlns:p14="http://schemas.microsoft.com/office/powerpoint/2010/main" val="2490919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sz="half" idx="1"/>
          </p:nvPr>
        </p:nvSpPr>
        <p:spPr/>
        <p:txBody>
          <a:bodyPr/>
          <a:lstStyle/>
          <a:p>
            <a:pPr>
              <a:lnSpc>
                <a:spcPct val="100000"/>
              </a:lnSpc>
            </a:pPr>
            <a:r>
              <a:rPr lang="de-DE" altLang="de-DE" dirty="0"/>
              <a:t>Am 7. Februar 1904 brach in Baltimore ein Feuer aus. Die herbeigeeilte Feuerwehr aus Washington konnte aber nicht helfen, da die auswärtigen Löscheinheiten nicht auf die Hydranten in Baltimore passten. Der Schaden wurde auf ca. 125 Mio. $ geschätzt</a:t>
            </a:r>
            <a:r>
              <a:rPr lang="de-DE" altLang="de-DE" dirty="0" smtClean="0"/>
              <a:t>.</a:t>
            </a:r>
          </a:p>
          <a:p>
            <a:r>
              <a:rPr lang="de-DE" altLang="de-DE" dirty="0"/>
              <a:t>Im Zweiten Weltkrieg konnten weder die Briten amerikanische noch die Amerikaner britische Panzer reparieren, da zwischen den Schrauben und Schraubenschlüsseln Inkompatibilität </a:t>
            </a:r>
            <a:r>
              <a:rPr lang="de-DE" altLang="de-DE" dirty="0" smtClean="0"/>
              <a:t>bestand.</a:t>
            </a:r>
            <a:endParaRPr lang="de-DE" dirty="0"/>
          </a:p>
        </p:txBody>
      </p:sp>
      <p:sp>
        <p:nvSpPr>
          <p:cNvPr id="3" name="Titel 2"/>
          <p:cNvSpPr>
            <a:spLocks noGrp="1"/>
          </p:cNvSpPr>
          <p:nvPr>
            <p:ph type="title"/>
          </p:nvPr>
        </p:nvSpPr>
        <p:spPr/>
        <p:txBody>
          <a:bodyPr/>
          <a:lstStyle/>
          <a:p>
            <a:r>
              <a:rPr lang="de-DE" altLang="de-DE" dirty="0"/>
              <a:t>(2) Geschichtliches</a:t>
            </a:r>
            <a:endParaRPr lang="de-DE" dirty="0"/>
          </a:p>
        </p:txBody>
      </p:sp>
    </p:spTree>
    <p:extLst>
      <p:ext uri="{BB962C8B-B14F-4D97-AF65-F5344CB8AC3E}">
        <p14:creationId xmlns:p14="http://schemas.microsoft.com/office/powerpoint/2010/main" val="1726661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Larissa">
  <a:themeElements>
    <a:clrScheme name="BKG Farben">
      <a:dk1>
        <a:sysClr val="windowText" lastClr="000000"/>
      </a:dk1>
      <a:lt1>
        <a:sysClr val="window" lastClr="FFFFFF"/>
      </a:lt1>
      <a:dk2>
        <a:srgbClr val="44546A"/>
      </a:dk2>
      <a:lt2>
        <a:srgbClr val="E7E6E6"/>
      </a:lt2>
      <a:accent1>
        <a:srgbClr val="B7DAFD"/>
      </a:accent1>
      <a:accent2>
        <a:srgbClr val="FFD833"/>
      </a:accent2>
      <a:accent3>
        <a:srgbClr val="FF9900"/>
      </a:accent3>
      <a:accent4>
        <a:srgbClr val="007040"/>
      </a:accent4>
      <a:accent5>
        <a:srgbClr val="FFFFFF"/>
      </a:accent5>
      <a:accent6>
        <a:srgbClr val="DF1A15"/>
      </a:accent6>
      <a:hlink>
        <a:srgbClr val="0563C1"/>
      </a:hlink>
      <a:folHlink>
        <a:srgbClr val="B7DAFD"/>
      </a:folHlink>
    </a:clrScheme>
    <a:fontScheme name="Benutzerdefiniert 1">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dirty="0" err="1" smtClean="0">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PPT_Vorlage_de.potx" id="{70393DFA-C059-4A42-A3D4-5CFC6944E93E}" vid="{9384C1EB-59A7-4FFD-8491-791A2B042113}"/>
    </a:ext>
  </a:extLst>
</a:theme>
</file>

<file path=docProps/app.xml><?xml version="1.0" encoding="utf-8"?>
<Properties xmlns="http://schemas.openxmlformats.org/officeDocument/2006/extended-properties" xmlns:vt="http://schemas.openxmlformats.org/officeDocument/2006/docPropsVTypes">
  <Template>PPT_Vorlage_de</Template>
  <TotalTime>0</TotalTime>
  <Words>2939</Words>
  <Application>Microsoft Office PowerPoint</Application>
  <PresentationFormat>Bildschirmpräsentation (4:3)</PresentationFormat>
  <Paragraphs>478</Paragraphs>
  <Slides>54</Slides>
  <Notes>0</Notes>
  <HiddenSlides>0</HiddenSlides>
  <MMClips>0</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1</vt:i4>
      </vt:variant>
      <vt:variant>
        <vt:lpstr>Folientitel</vt:lpstr>
      </vt:variant>
      <vt:variant>
        <vt:i4>54</vt:i4>
      </vt:variant>
    </vt:vector>
  </HeadingPairs>
  <TitlesOfParts>
    <vt:vector size="61" baseType="lpstr">
      <vt:lpstr>Arial</vt:lpstr>
      <vt:lpstr>Arial Narrow</vt:lpstr>
      <vt:lpstr>Calibri</vt:lpstr>
      <vt:lpstr>Calibri Light</vt:lpstr>
      <vt:lpstr>Wingdings</vt:lpstr>
      <vt:lpstr>Larissa</vt:lpstr>
      <vt:lpstr>CorelPhotoPaint.Image.10</vt:lpstr>
      <vt:lpstr>Modul 1 Einführung in die Standardisierung</vt:lpstr>
      <vt:lpstr>Überblick</vt:lpstr>
      <vt:lpstr>(1) Motivation</vt:lpstr>
      <vt:lpstr>(1) Motivation</vt:lpstr>
      <vt:lpstr>(1) Motivation</vt:lpstr>
      <vt:lpstr>Überblick</vt:lpstr>
      <vt:lpstr>(2) Standards</vt:lpstr>
      <vt:lpstr>(2) Standards – Beispiel</vt:lpstr>
      <vt:lpstr>(2) Geschichtliches</vt:lpstr>
      <vt:lpstr>(2) Definition</vt:lpstr>
      <vt:lpstr>(2) Definition</vt:lpstr>
      <vt:lpstr>(2) Norm (rechtskräftig)</vt:lpstr>
      <vt:lpstr>(2) Ziel der Standardisierung</vt:lpstr>
      <vt:lpstr>(2) Arten von Standards</vt:lpstr>
      <vt:lpstr>(2) Standard und Wettbewerb</vt:lpstr>
      <vt:lpstr>(2) Vor- und Nachteile der Standardisierung</vt:lpstr>
      <vt:lpstr>(2) Vor- und Nachteile der Standardisierung</vt:lpstr>
      <vt:lpstr>Überblick</vt:lpstr>
      <vt:lpstr>(3) IT-Standards</vt:lpstr>
      <vt:lpstr>(3) Standardisierungsproblem</vt:lpstr>
      <vt:lpstr>(3) Standardisierungsproblem – Beispiel</vt:lpstr>
      <vt:lpstr>(3) Kostenarten und Kostenverhalten</vt:lpstr>
      <vt:lpstr>(3) Standardisierungsproblem – Beispiel</vt:lpstr>
      <vt:lpstr>(3) Konsequenzen der Nutzung von IT-Standards</vt:lpstr>
      <vt:lpstr>(3) Netz- oder Synergieeffekte</vt:lpstr>
      <vt:lpstr>(3) Standardisierungsdilemma</vt:lpstr>
      <vt:lpstr>Überblick</vt:lpstr>
      <vt:lpstr>(4) GIS-Standards</vt:lpstr>
      <vt:lpstr>(4) Gremien der GIS-Standardisierung</vt:lpstr>
      <vt:lpstr>(4) Gremien der GIS-Standardisierung</vt:lpstr>
      <vt:lpstr>(4) ISO/TC 211 Geographic information / Geomatic</vt:lpstr>
      <vt:lpstr>(4) ISO/TC 211 Geographic information / Geomatic</vt:lpstr>
      <vt:lpstr>(4) ISO/TC 211 Geographic information / Geomatic</vt:lpstr>
      <vt:lpstr>(4) OGC Open Geospatial Consortium</vt:lpstr>
      <vt:lpstr>(4) OGC Open Geospatial Consortium</vt:lpstr>
      <vt:lpstr>(4) ISO und OGC</vt:lpstr>
      <vt:lpstr>(4) ISO und OGC</vt:lpstr>
      <vt:lpstr>(4) CEN/TC 287 Geographic Information</vt:lpstr>
      <vt:lpstr>(4) CEN/TC 287 Geographic Information</vt:lpstr>
      <vt:lpstr>(4) DIN Arbeitsauschuss „Kartographie und Geoinformation“</vt:lpstr>
      <vt:lpstr>(4) INSPIRE</vt:lpstr>
      <vt:lpstr>(4) INSPIRE</vt:lpstr>
      <vt:lpstr>(4) INSPIRE</vt:lpstr>
      <vt:lpstr>(4) INSPIRE</vt:lpstr>
      <vt:lpstr>(4) GDI-DE Geodateninfrastruktur Deutschland</vt:lpstr>
      <vt:lpstr>(4) AdV Arbeitsgemeinschaft der Vermessungsverwaltungen</vt:lpstr>
      <vt:lpstr>(4) AdV Arbeitsgemeinschaft der Vermessungsverwaltungen</vt:lpstr>
      <vt:lpstr>PowerPoint-Präsentation</vt:lpstr>
      <vt:lpstr>Überblick</vt:lpstr>
      <vt:lpstr>(5) Standardisierungstrends</vt:lpstr>
      <vt:lpstr>(5) Standardisierungstrends</vt:lpstr>
      <vt:lpstr>(5) Standardisierungstrends</vt:lpstr>
      <vt:lpstr>Fazit</vt:lpstr>
      <vt:lpstr>Vielen Dank für Ihre Aufmerksamkeit!</vt:lpstr>
    </vt:vector>
  </TitlesOfParts>
  <Company>BKG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 1 Einführung in die Standardisierung</dc:title>
  <dc:creator>GI1 (Brühl)</dc:creator>
  <cp:lastModifiedBy>GI1 (Brühl)</cp:lastModifiedBy>
  <cp:revision>30</cp:revision>
  <dcterms:created xsi:type="dcterms:W3CDTF">2017-04-20T08:26:20Z</dcterms:created>
  <dcterms:modified xsi:type="dcterms:W3CDTF">2017-04-20T14:14:57Z</dcterms:modified>
</cp:coreProperties>
</file>