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5" r:id="rId1"/>
  </p:sldMasterIdLst>
  <p:notesMasterIdLst>
    <p:notesMasterId r:id="rId12"/>
  </p:notesMasterIdLst>
  <p:handoutMasterIdLst>
    <p:handoutMasterId r:id="rId13"/>
  </p:handoutMasterIdLst>
  <p:sldIdLst>
    <p:sldId id="313" r:id="rId2"/>
    <p:sldId id="365" r:id="rId3"/>
    <p:sldId id="798" r:id="rId4"/>
    <p:sldId id="366" r:id="rId5"/>
    <p:sldId id="368" r:id="rId6"/>
    <p:sldId id="369" r:id="rId7"/>
    <p:sldId id="372" r:id="rId8"/>
    <p:sldId id="370" r:id="rId9"/>
    <p:sldId id="371" r:id="rId10"/>
    <p:sldId id="364" r:id="rId11"/>
  </p:sldIdLst>
  <p:sldSz cx="12192000" cy="6858000"/>
  <p:notesSz cx="6794500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867" userDrawn="1">
          <p15:clr>
            <a:srgbClr val="A4A3A4"/>
          </p15:clr>
        </p15:guide>
        <p15:guide id="7" orient="horz" pos="3680" userDrawn="1">
          <p15:clr>
            <a:srgbClr val="A4A3A4"/>
          </p15:clr>
        </p15:guide>
        <p15:guide id="10" pos="4951" userDrawn="1">
          <p15:clr>
            <a:srgbClr val="A4A3A4"/>
          </p15:clr>
        </p15:guide>
        <p15:guide id="11" pos="5178" userDrawn="1">
          <p15:clr>
            <a:srgbClr val="A4A3A4"/>
          </p15:clr>
        </p15:guide>
        <p15:guide id="12" pos="2729" userDrawn="1">
          <p15:clr>
            <a:srgbClr val="A4A3A4"/>
          </p15:clr>
        </p15:guide>
        <p15:guide id="13" pos="2502" userDrawn="1">
          <p15:clr>
            <a:srgbClr val="A4A3A4"/>
          </p15:clr>
        </p15:guide>
        <p15:guide id="15" orient="horz" pos="300" userDrawn="1">
          <p15:clr>
            <a:srgbClr val="A4A3A4"/>
          </p15:clr>
        </p15:guide>
        <p15:guide id="16" pos="7378" userDrawn="1">
          <p15:clr>
            <a:srgbClr val="A4A3A4"/>
          </p15:clr>
        </p15:guide>
        <p15:guide id="17" pos="302" userDrawn="1">
          <p15:clr>
            <a:srgbClr val="A4A3A4"/>
          </p15:clr>
        </p15:guide>
        <p15:guide id="18" pos="665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0" orient="horz" pos="23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50000" autoAdjust="0"/>
  </p:normalViewPr>
  <p:slideViewPr>
    <p:cSldViewPr showGuides="1">
      <p:cViewPr varScale="1">
        <p:scale>
          <a:sx n="123" d="100"/>
          <a:sy n="123" d="100"/>
        </p:scale>
        <p:origin x="114" y="198"/>
      </p:cViewPr>
      <p:guideLst>
        <p:guide orient="horz" pos="867"/>
        <p:guide orient="horz" pos="3680"/>
        <p:guide pos="4951"/>
        <p:guide pos="5178"/>
        <p:guide pos="2729"/>
        <p:guide pos="2502"/>
        <p:guide orient="horz" pos="300"/>
        <p:guide pos="7378"/>
        <p:guide pos="302"/>
        <p:guide pos="665"/>
        <p:guide orient="horz" pos="2160"/>
        <p:guide orient="horz" pos="238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12" d="100"/>
          <a:sy n="112" d="100"/>
        </p:scale>
        <p:origin x="1320" y="126"/>
      </p:cViewPr>
      <p:guideLst>
        <p:guide orient="horz" pos="3124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21046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7" y="9421046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816A3-EA43-46F3-B18B-8BEC3EF6BDF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7034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7" y="2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510A6-5B08-4F74-A784-03824C7D23AA}" type="datetimeFigureOut">
              <a:rPr lang="de-DE" smtClean="0"/>
              <a:pPr/>
              <a:t>01.04.2025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0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1385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21046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7" y="9421046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A0615-691A-48DE-BF84-00B713FCA67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9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Tim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6A0615-691A-48DE-BF84-00B713FCA67C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638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 ein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55688" y="2736001"/>
            <a:ext cx="10651512" cy="46166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ts val="3600"/>
              </a:lnSpc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3550319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Titel hinzufügen</a:t>
            </a:r>
          </a:p>
        </p:txBody>
      </p:sp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12" y="1493912"/>
            <a:ext cx="5364088" cy="536408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04000" y="1386000"/>
            <a:ext cx="11196000" cy="4464000"/>
          </a:xfrm>
        </p:spPr>
        <p:txBody>
          <a:bodyPr/>
          <a:lstStyle>
            <a:lvl1pPr marL="360000" indent="-360000">
              <a:buFont typeface="Wingdings" panose="05000000000000000000" pitchFamily="2" charset="2"/>
              <a:buChar char="§"/>
              <a:defRPr/>
            </a:lvl1pPr>
            <a:lvl2pPr marL="540000" indent="-360000">
              <a:buSzPct val="80000"/>
              <a:buFont typeface="Wingdings" panose="05000000000000000000" pitchFamily="2" charset="2"/>
              <a:buChar char="§"/>
              <a:defRPr/>
            </a:lvl2pPr>
            <a:lvl3pPr marL="720000" indent="-360000">
              <a:buSzPct val="60000"/>
              <a:buFont typeface="Wingdings" panose="05000000000000000000" pitchFamily="2" charset="2"/>
              <a:buChar char="§"/>
              <a:defRPr/>
            </a:lvl3pPr>
            <a:lvl4pPr marL="900000" indent="-360000">
              <a:buSzPct val="60000"/>
              <a:buFont typeface="Wingdings" panose="05000000000000000000" pitchFamily="2" charset="2"/>
              <a:buChar char="§"/>
              <a:defRPr/>
            </a:lvl4pPr>
            <a:lvl5pPr marL="1080000" indent="-360363">
              <a:buSzPct val="60000"/>
              <a:buFont typeface="Wingdings" panose="05000000000000000000" pitchFamily="2" charset="2"/>
              <a:buChar char="§"/>
              <a:defRPr/>
            </a:lvl5pPr>
            <a:lvl6pPr marL="1440000" indent="-324000">
              <a:lnSpc>
                <a:spcPts val="2400"/>
              </a:lnSpc>
              <a:spcBef>
                <a:spcPts val="0"/>
              </a:spcBef>
              <a:spcAft>
                <a:spcPts val="300"/>
              </a:spcAft>
              <a:buClr>
                <a:srgbClr val="0077B6"/>
              </a:buClr>
              <a:buFont typeface="Symbol" panose="05050102010706020507" pitchFamily="18" charset="2"/>
              <a:buChar char="-"/>
              <a:defRPr/>
            </a:lvl6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16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796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5510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504000" y="1376363"/>
            <a:ext cx="11232000" cy="446563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26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zweispaltig +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220576" y="1376363"/>
            <a:ext cx="3491999" cy="36368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220576" y="5450903"/>
            <a:ext cx="3491999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marR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Bildunterschrift</a:t>
            </a:r>
          </a:p>
          <a:p>
            <a:pPr marL="0" marR="0" lvl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hinzufügen</a:t>
            </a:r>
          </a:p>
        </p:txBody>
      </p:sp>
      <p:sp>
        <p:nvSpPr>
          <p:cNvPr id="7" name="Bildplatzhalter 9"/>
          <p:cNvSpPr>
            <a:spLocks noGrp="1"/>
          </p:cNvSpPr>
          <p:nvPr>
            <p:ph type="pic" sz="quarter" idx="20"/>
          </p:nvPr>
        </p:nvSpPr>
        <p:spPr>
          <a:xfrm>
            <a:off x="503999" y="1376363"/>
            <a:ext cx="7355714" cy="44656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6429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einspaltig +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345200" y="1376362"/>
            <a:ext cx="7365600" cy="37321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342139" y="5482926"/>
            <a:ext cx="3506400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marR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Bildunterschrift</a:t>
            </a:r>
          </a:p>
          <a:p>
            <a:pPr marL="0" marR="0" lvl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hinzufügen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20"/>
          </p:nvPr>
        </p:nvSpPr>
        <p:spPr>
          <a:xfrm>
            <a:off x="503999" y="1376362"/>
            <a:ext cx="3467925" cy="446563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9644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einspaltig + Text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93200" y="3417843"/>
            <a:ext cx="3502800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indent="0" fontAlgn="b">
              <a:lnSpc>
                <a:spcPts val="1440"/>
              </a:lnSpc>
              <a:buNone/>
              <a:defRPr sz="1200" baseline="0"/>
            </a:lvl1pPr>
          </a:lstStyle>
          <a:p>
            <a:pPr lvl="0"/>
            <a:r>
              <a:rPr lang="de-DE" dirty="0"/>
              <a:t>Bildunterschrift hinzufügen</a:t>
            </a:r>
          </a:p>
          <a:p>
            <a:pPr lvl="0"/>
            <a:endParaRPr lang="de-DE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0" y="3789363"/>
            <a:ext cx="11221200" cy="202903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334400" y="3425561"/>
            <a:ext cx="3502800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indent="0" fontAlgn="b">
              <a:lnSpc>
                <a:spcPts val="1440"/>
              </a:lnSpc>
              <a:buNone/>
              <a:defRPr sz="1200" baseline="0"/>
            </a:lvl1pPr>
          </a:lstStyle>
          <a:p>
            <a:pPr lvl="0"/>
            <a:r>
              <a:rPr lang="de-DE" dirty="0"/>
              <a:t>Bildunterschrift hinzufügen</a:t>
            </a:r>
          </a:p>
          <a:p>
            <a:pPr lvl="0"/>
            <a:endParaRPr lang="de-DE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8197200" y="3429967"/>
            <a:ext cx="3502800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indent="0" fontAlgn="b">
              <a:lnSpc>
                <a:spcPts val="1440"/>
              </a:lnSpc>
              <a:buNone/>
              <a:defRPr sz="1200" baseline="0"/>
            </a:lvl1pPr>
          </a:lstStyle>
          <a:p>
            <a:pPr lvl="0"/>
            <a:r>
              <a:rPr lang="de-DE" dirty="0"/>
              <a:t>Bildunterschrift hinzufügen</a:t>
            </a:r>
          </a:p>
          <a:p>
            <a:pPr lvl="0"/>
            <a:endParaRPr lang="de-DE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27"/>
          </p:nvPr>
        </p:nvSpPr>
        <p:spPr>
          <a:xfrm>
            <a:off x="504000" y="1376362"/>
            <a:ext cx="3467925" cy="20491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Bildplatzhalter 6"/>
          <p:cNvSpPr>
            <a:spLocks noGrp="1"/>
          </p:cNvSpPr>
          <p:nvPr>
            <p:ph type="pic" sz="quarter" idx="28"/>
          </p:nvPr>
        </p:nvSpPr>
        <p:spPr>
          <a:xfrm>
            <a:off x="4332288" y="1376361"/>
            <a:ext cx="3515712" cy="20491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Bildplatzhalter 6"/>
          <p:cNvSpPr>
            <a:spLocks noGrp="1"/>
          </p:cNvSpPr>
          <p:nvPr>
            <p:ph type="pic" sz="quarter" idx="29"/>
          </p:nvPr>
        </p:nvSpPr>
        <p:spPr>
          <a:xfrm>
            <a:off x="8220074" y="1376361"/>
            <a:ext cx="3490725" cy="20414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247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8"/>
          <p:cNvSpPr>
            <a:spLocks noGrp="1"/>
          </p:cNvSpPr>
          <p:nvPr>
            <p:ph sz="quarter" idx="16" hasCustomPrompt="1"/>
          </p:nvPr>
        </p:nvSpPr>
        <p:spPr>
          <a:xfrm>
            <a:off x="504000" y="1376363"/>
            <a:ext cx="11232000" cy="385283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Tabelle / Grafik / Diagramm</a:t>
            </a:r>
          </a:p>
          <a:p>
            <a:pPr lvl="0"/>
            <a:endParaRPr lang="de-DE" dirty="0"/>
          </a:p>
        </p:txBody>
      </p:sp>
      <p:sp>
        <p:nvSpPr>
          <p:cNvPr id="4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04000" y="5544000"/>
            <a:ext cx="3491999" cy="307777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i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Quelle:</a:t>
            </a: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320000" y="5544000"/>
            <a:ext cx="7365600" cy="307777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Legende</a:t>
            </a:r>
          </a:p>
        </p:txBody>
      </p:sp>
    </p:spTree>
    <p:extLst>
      <p:ext uri="{BB962C8B-B14F-4D97-AF65-F5344CB8AC3E}">
        <p14:creationId xmlns:p14="http://schemas.microsoft.com/office/powerpoint/2010/main" val="695845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zweispaltig +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8"/>
          <p:cNvSpPr>
            <a:spLocks noGrp="1"/>
          </p:cNvSpPr>
          <p:nvPr>
            <p:ph sz="quarter" idx="16" hasCustomPrompt="1"/>
          </p:nvPr>
        </p:nvSpPr>
        <p:spPr>
          <a:xfrm>
            <a:off x="504000" y="1376363"/>
            <a:ext cx="7347599" cy="404178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Tabelle / Grafik / Diagramm</a:t>
            </a:r>
          </a:p>
          <a:p>
            <a:pPr lvl="0"/>
            <a:endParaRPr lang="de-DE" dirty="0"/>
          </a:p>
        </p:txBody>
      </p:sp>
      <p:sp>
        <p:nvSpPr>
          <p:cNvPr id="4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04000" y="5544000"/>
            <a:ext cx="3491999" cy="307777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i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Quelle:</a:t>
            </a: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320000" y="5544000"/>
            <a:ext cx="3506400" cy="307777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Legende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220075" y="1376363"/>
            <a:ext cx="3483524" cy="40417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</p:spTree>
    <p:extLst>
      <p:ext uri="{BB962C8B-B14F-4D97-AF65-F5344CB8AC3E}">
        <p14:creationId xmlns:p14="http://schemas.microsoft.com/office/powerpoint/2010/main" val="2545924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zweispaltig +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04000" y="5544000"/>
            <a:ext cx="3491999" cy="307777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i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Quelle: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220075" y="1376363"/>
            <a:ext cx="3483524" cy="40367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8" name="Medienplatzhalter 7"/>
          <p:cNvSpPr>
            <a:spLocks noGrp="1"/>
          </p:cNvSpPr>
          <p:nvPr>
            <p:ph type="media" sz="quarter" idx="19"/>
          </p:nvPr>
        </p:nvSpPr>
        <p:spPr>
          <a:xfrm>
            <a:off x="504001" y="1376363"/>
            <a:ext cx="7355712" cy="404178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59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 zwei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12" y="1493912"/>
            <a:ext cx="5364088" cy="536408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055688" y="2736000"/>
            <a:ext cx="10651512" cy="92333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3600"/>
              </a:lnSpc>
              <a:defRPr sz="3300" baseline="0"/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4011985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</p:spTree>
    <p:extLst>
      <p:ext uri="{BB962C8B-B14F-4D97-AF65-F5344CB8AC3E}">
        <p14:creationId xmlns:p14="http://schemas.microsoft.com/office/powerpoint/2010/main" val="26570995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0" y="3356992"/>
            <a:ext cx="10896000" cy="15841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60000" indent="0">
              <a:lnSpc>
                <a:spcPct val="100000"/>
              </a:lnSpc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Vielen Dank für Ihre</a:t>
            </a:r>
          </a:p>
          <a:p>
            <a:pPr lvl="0"/>
            <a:r>
              <a:rPr lang="de-DE" dirty="0"/>
              <a:t>Aufmerksamkeit.</a:t>
            </a:r>
          </a:p>
        </p:txBody>
      </p:sp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sp>
        <p:nvSpPr>
          <p:cNvPr id="11" name="Textplatzhalt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04000" y="5171047"/>
            <a:ext cx="10896000" cy="1498313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60000" indent="0">
              <a:lnSpc>
                <a:spcPct val="100000"/>
              </a:lnSpc>
              <a:buNone/>
              <a:defRPr sz="10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Bundesamt für Kartographie und Geodäsie</a:t>
            </a:r>
            <a:br>
              <a:rPr lang="de-DE" dirty="0"/>
            </a:br>
            <a:r>
              <a:rPr lang="de-DE" dirty="0"/>
              <a:t>Organisationseinheit</a:t>
            </a:r>
            <a:br>
              <a:rPr lang="de-DE" dirty="0"/>
            </a:br>
            <a:r>
              <a:rPr lang="de-DE" dirty="0"/>
              <a:t>Richard-</a:t>
            </a:r>
            <a:r>
              <a:rPr lang="de-DE" dirty="0" err="1"/>
              <a:t>Strauss</a:t>
            </a:r>
            <a:r>
              <a:rPr lang="de-DE" dirty="0"/>
              <a:t>-Allee 11</a:t>
            </a:r>
            <a:br>
              <a:rPr lang="de-DE" dirty="0"/>
            </a:br>
            <a:r>
              <a:rPr lang="de-DE" dirty="0"/>
              <a:t>60598 Frankfurt am Main</a:t>
            </a:r>
          </a:p>
          <a:p>
            <a:pPr lvl="0"/>
            <a:r>
              <a:rPr lang="de-DE" dirty="0"/>
              <a:t>Vortragende(r)</a:t>
            </a:r>
            <a:br>
              <a:rPr lang="de-DE" dirty="0"/>
            </a:br>
            <a:r>
              <a:rPr lang="de-DE" dirty="0"/>
              <a:t>vorname.name@bkg.bund.de</a:t>
            </a:r>
            <a:br>
              <a:rPr lang="de-DE" dirty="0"/>
            </a:br>
            <a:r>
              <a:rPr lang="de-DE" dirty="0"/>
              <a:t>www.bkg.bund.de</a:t>
            </a:r>
            <a:br>
              <a:rPr lang="de-DE" dirty="0"/>
            </a:br>
            <a:r>
              <a:rPr lang="de-DE" dirty="0"/>
              <a:t>Tel. +49 69 6333 – 1</a:t>
            </a:r>
          </a:p>
        </p:txBody>
      </p:sp>
    </p:spTree>
    <p:extLst>
      <p:ext uri="{BB962C8B-B14F-4D97-AF65-F5344CB8AC3E}">
        <p14:creationId xmlns:p14="http://schemas.microsoft.com/office/powerpoint/2010/main" val="3693621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 drei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12" y="1493912"/>
            <a:ext cx="5364088" cy="536408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4471114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1055688" y="2736000"/>
            <a:ext cx="10651512" cy="1386000"/>
          </a:xfrm>
          <a:prstGeom prst="rect">
            <a:avLst/>
          </a:prstGeom>
        </p:spPr>
        <p:txBody>
          <a:bodyPr/>
          <a:lstStyle>
            <a:lvl1pPr>
              <a:lnSpc>
                <a:spcPts val="3600"/>
              </a:lnSpc>
              <a:defRPr sz="3300"/>
            </a:lvl1pPr>
          </a:lstStyle>
          <a:p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1138666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 mit Bild ein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8CF37DC-0E3D-4D8B-A45F-8F155670E8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76554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55688" y="4078800"/>
            <a:ext cx="10651512" cy="46166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ts val="3600"/>
              </a:lnSpc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4892400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Titel hinzufügen</a:t>
            </a:r>
          </a:p>
        </p:txBody>
      </p:sp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17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 mit Bild zwei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765549"/>
          </a:xfrm>
          <a:prstGeom prst="rect">
            <a:avLst/>
          </a:prstGeom>
        </p:spPr>
      </p:pic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055688" y="4077486"/>
            <a:ext cx="10651512" cy="92333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3600"/>
              </a:lnSpc>
              <a:defRPr sz="3300" baseline="0"/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5353471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</p:spTree>
    <p:extLst>
      <p:ext uri="{BB962C8B-B14F-4D97-AF65-F5344CB8AC3E}">
        <p14:creationId xmlns:p14="http://schemas.microsoft.com/office/powerpoint/2010/main" val="267964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 mit Bild drei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765549"/>
          </a:xfrm>
          <a:prstGeom prst="rect">
            <a:avLst/>
          </a:prstGeom>
        </p:spPr>
      </p:pic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sp>
        <p:nvSpPr>
          <p:cNvPr id="10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5812186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1055688" y="4077072"/>
            <a:ext cx="10651512" cy="1386000"/>
          </a:xfrm>
          <a:prstGeom prst="rect">
            <a:avLst/>
          </a:prstGeom>
        </p:spPr>
        <p:txBody>
          <a:bodyPr/>
          <a:lstStyle>
            <a:lvl1pPr>
              <a:lnSpc>
                <a:spcPts val="3600"/>
              </a:lnSpc>
              <a:defRPr sz="3300"/>
            </a:lvl1pPr>
          </a:lstStyle>
          <a:p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48296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0"/>
          </p:nvPr>
        </p:nvSpPr>
        <p:spPr>
          <a:xfrm>
            <a:off x="479425" y="1386000"/>
            <a:ext cx="11219812" cy="4464000"/>
          </a:xfrm>
        </p:spPr>
        <p:txBody>
          <a:bodyPr/>
          <a:lstStyle>
            <a:lvl1pPr marL="360000" indent="-360000">
              <a:buFont typeface="+mj-lt"/>
              <a:buAutoNum type="arabicPeriod"/>
              <a:defRPr/>
            </a:lvl1pPr>
            <a:lvl2pPr marL="539750" indent="-360000">
              <a:buFont typeface="+mj-lt"/>
              <a:buAutoNum type="arabicPeriod"/>
              <a:defRPr/>
            </a:lvl2pPr>
            <a:lvl3pPr marL="720000" indent="-360000">
              <a:buFont typeface="+mj-lt"/>
              <a:buAutoNum type="arabicPeriod"/>
              <a:defRPr/>
            </a:lvl3pPr>
            <a:lvl4pPr marL="900000" indent="-360000">
              <a:buFont typeface="+mj-lt"/>
              <a:buAutoNum type="arabicPeriod"/>
              <a:defRPr/>
            </a:lvl4pPr>
            <a:lvl5pPr marL="1080000" indent="-360000">
              <a:buFont typeface="+mj-lt"/>
              <a:buAutoNum type="arabicPeriod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2620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80CDEB"/>
              </a:gs>
              <a:gs pos="74000">
                <a:srgbClr val="0077B6"/>
              </a:gs>
              <a:gs pos="83000">
                <a:srgbClr val="0077B6"/>
              </a:gs>
              <a:gs pos="100000">
                <a:srgbClr val="0077B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 bwMode="gray">
          <a:xfrm>
            <a:off x="1055688" y="1656001"/>
            <a:ext cx="10651512" cy="461665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lnSpc>
                <a:spcPts val="3600"/>
              </a:lnSpc>
              <a:tabLst>
                <a:tab pos="432000" algn="l"/>
              </a:tabLst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1. 	Titel hinzufügen 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2880000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79424" y="1386000"/>
            <a:ext cx="11220576" cy="4464000"/>
          </a:xfrm>
        </p:spPr>
        <p:txBody>
          <a:bodyPr/>
          <a:lstStyle>
            <a:lvl1pPr marL="0" indent="0">
              <a:buNone/>
              <a:defRPr/>
            </a:lvl1pPr>
            <a:lvl2pPr marL="360000" indent="-360000">
              <a:defRPr/>
            </a:lvl2pPr>
            <a:lvl3pPr marL="540000" indent="-360000">
              <a:buSzPct val="80000"/>
              <a:buFont typeface="Wingdings" panose="05000000000000000000" pitchFamily="2" charset="2"/>
              <a:buChar char="§"/>
              <a:defRPr/>
            </a:lvl3pPr>
            <a:lvl4pPr marL="720000" indent="-360000">
              <a:buFont typeface="Arial" panose="020B0604020202020204" pitchFamily="34" charset="0"/>
              <a:buChar char="•"/>
              <a:defRPr/>
            </a:lvl4pPr>
            <a:lvl5pPr marL="900000" indent="-360000">
              <a:buSzPct val="80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384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3"/>
          <p:cNvSpPr txBox="1">
            <a:spLocks/>
          </p:cNvSpPr>
          <p:nvPr userDrawn="1"/>
        </p:nvSpPr>
        <p:spPr>
          <a:xfrm>
            <a:off x="0" y="1"/>
            <a:ext cx="12192000" cy="1008000"/>
          </a:xfrm>
          <a:prstGeom prst="rect">
            <a:avLst/>
          </a:prstGeom>
          <a:gradFill flip="none" rotWithShape="1">
            <a:gsLst>
              <a:gs pos="0">
                <a:srgbClr val="80CDEB"/>
              </a:gs>
              <a:gs pos="74000">
                <a:srgbClr val="0077B6"/>
              </a:gs>
              <a:gs pos="83000">
                <a:srgbClr val="0077B6"/>
              </a:gs>
              <a:gs pos="100000">
                <a:srgbClr val="0077B6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 typeface="+mj-lt"/>
              <a:buAutoNum type="arabicPeriod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2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 typeface="+mj-lt"/>
              <a:buAutoNum type="alphaLcParenR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50000" indent="-18000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 typeface="Symbol" charset="2"/>
              <a:buChar char="-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>
              <a:latin typeface="Cambria" panose="02040503050406030204" pitchFamily="18" charset="0"/>
            </a:endParaRP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504000" y="108000"/>
            <a:ext cx="11196000" cy="792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"/>
          </p:nvPr>
        </p:nvSpPr>
        <p:spPr>
          <a:xfrm>
            <a:off x="504000" y="1386000"/>
            <a:ext cx="11196000" cy="446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3" name="Gerader Verbinder 12"/>
          <p:cNvCxnSpPr/>
          <p:nvPr userDrawn="1"/>
        </p:nvCxnSpPr>
        <p:spPr>
          <a:xfrm>
            <a:off x="504000" y="6048000"/>
            <a:ext cx="11196000" cy="0"/>
          </a:xfrm>
          <a:prstGeom prst="line">
            <a:avLst/>
          </a:prstGeom>
          <a:ln w="12700">
            <a:solidFill>
              <a:srgbClr val="80CD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16"/>
          <p:cNvSpPr txBox="1">
            <a:spLocks/>
          </p:cNvSpPr>
          <p:nvPr userDrawn="1"/>
        </p:nvSpPr>
        <p:spPr>
          <a:xfrm>
            <a:off x="3409200" y="6237312"/>
            <a:ext cx="5471584" cy="324036"/>
          </a:xfrm>
          <a:prstGeom prst="rect">
            <a:avLst/>
          </a:prstGeom>
        </p:spPr>
        <p:txBody>
          <a:bodyPr lIns="0" tIns="0" rIns="0" anchor="t" anchorCtr="0"/>
          <a:lstStyle>
            <a:defPPr>
              <a:defRPr lang="de-DE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Vortragende(r): Titel, </a:t>
            </a:r>
            <a:fld id="{B031E05E-5DBC-4F47-A1F1-F8DEAAE8416C}" type="datetime1">
              <a:rPr lang="de-DE" sz="1000" smtClean="0">
                <a:latin typeface="Calibri" panose="020F0502020204030204" pitchFamily="34" charset="0"/>
                <a:cs typeface="Calibri" panose="020F0502020204030204" pitchFamily="34" charset="0"/>
              </a:rPr>
              <a:pPr algn="ctr">
                <a:defRPr/>
              </a:pPr>
              <a:t>01.04.2025</a:t>
            </a:fld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sz="1000" dirty="0">
                <a:latin typeface="Calibri" panose="020F0502020204030204" pitchFamily="34" charset="0"/>
                <a:cs typeface="Calibri" panose="020F0502020204030204" pitchFamily="34" charset="0"/>
              </a:rPr>
              <a:t>׀</a:t>
            </a:r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 Seite </a:t>
            </a:r>
            <a:fld id="{128D9E29-8BBB-4709-A69C-27BFDF80AE50}" type="slidenum">
              <a:rPr lang="de-DE" sz="1000" smtClean="0">
                <a:latin typeface="Calibri" panose="020F0502020204030204" pitchFamily="34" charset="0"/>
                <a:cs typeface="Calibri" panose="020F0502020204030204" pitchFamily="34" charset="0"/>
              </a:rPr>
              <a:pPr algn="ctr">
                <a:defRPr/>
              </a:pPr>
              <a:t>‹Nr.›</a:t>
            </a:fld>
            <a:endParaRPr lang="de-DE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de-DE" sz="800" dirty="0">
              <a:latin typeface="BundesSans Regular" panose="020B0002030500000203" pitchFamily="34" charset="0"/>
            </a:endParaRP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6065514"/>
            <a:ext cx="1531631" cy="79248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0516" y="6159600"/>
            <a:ext cx="1135779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54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15" r:id="rId8"/>
    <p:sldLayoutId id="2147483733" r:id="rId9"/>
    <p:sldLayoutId id="2147483743" r:id="rId10"/>
    <p:sldLayoutId id="2147483745" r:id="rId11"/>
    <p:sldLayoutId id="2147483744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2" r:id="rId20"/>
  </p:sldLayoutIdLst>
  <p:hf hdr="0" dt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400" kern="1200" baseline="0">
          <a:solidFill>
            <a:schemeClr val="bg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36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54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72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Symbol" panose="05050102010706020507" pitchFamily="18" charset="2"/>
        <a:buChar char="-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Symbol" panose="05050102010706020507" pitchFamily="18" charset="2"/>
        <a:buChar char="-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929" userDrawn="1">
          <p15:clr>
            <a:srgbClr val="F26B43"/>
          </p15:clr>
        </p15:guide>
        <p15:guide id="2" pos="302" userDrawn="1">
          <p15:clr>
            <a:srgbClr val="F26B43"/>
          </p15:clr>
        </p15:guide>
        <p15:guide id="3" pos="7378" userDrawn="1">
          <p15:clr>
            <a:srgbClr val="F26B43"/>
          </p15:clr>
        </p15:guide>
        <p15:guide id="4" orient="horz" pos="867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  <p15:guide id="6" orient="horz" pos="2387" userDrawn="1">
          <p15:clr>
            <a:srgbClr val="F26B43"/>
          </p15:clr>
        </p15:guide>
        <p15:guide id="7" orient="horz" pos="3680" userDrawn="1">
          <p15:clr>
            <a:srgbClr val="F26B43"/>
          </p15:clr>
        </p15:guide>
        <p15:guide id="8" pos="2502" userDrawn="1">
          <p15:clr>
            <a:srgbClr val="F26B43"/>
          </p15:clr>
        </p15:guide>
        <p15:guide id="9" pos="2729" userDrawn="1">
          <p15:clr>
            <a:srgbClr val="F26B43"/>
          </p15:clr>
        </p15:guide>
        <p15:guide id="10" pos="4951" userDrawn="1">
          <p15:clr>
            <a:srgbClr val="F26B43"/>
          </p15:clr>
        </p15:guide>
        <p15:guide id="11" pos="5178" userDrawn="1">
          <p15:clr>
            <a:srgbClr val="F26B43"/>
          </p15:clr>
        </p15:guide>
        <p15:guide id="12" pos="665" userDrawn="1">
          <p15:clr>
            <a:srgbClr val="F26B43"/>
          </p15:clr>
        </p15:guide>
        <p15:guide id="13" orient="horz" pos="42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latform.destine.eu/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Infrastruktur </a:t>
            </a:r>
            <a:r>
              <a:rPr lang="de-DE" dirty="0" err="1"/>
              <a:t>DigiZ</a:t>
            </a:r>
            <a:r>
              <a:rPr lang="de-DE" dirty="0"/>
              <a:t>-DE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/>
        <p:txBody>
          <a:bodyPr/>
          <a:lstStyle/>
          <a:p>
            <a:r>
              <a:rPr lang="de-DE" dirty="0"/>
              <a:t>Stand 24.03.2025</a:t>
            </a:r>
          </a:p>
        </p:txBody>
      </p:sp>
    </p:spTree>
    <p:extLst>
      <p:ext uri="{BB962C8B-B14F-4D97-AF65-F5344CB8AC3E}">
        <p14:creationId xmlns:p14="http://schemas.microsoft.com/office/powerpoint/2010/main" val="86069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60000" indent="0">
              <a:buNone/>
            </a:pPr>
            <a:r>
              <a:rPr lang="de-DE" dirty="0"/>
              <a:t>Vielen Dank für Ihre Aufmerksamkeit.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360000" lvl="0" indent="0">
              <a:buNone/>
            </a:pPr>
            <a:r>
              <a:rPr lang="de-DE" dirty="0"/>
              <a:t>Bundesamt für Kartographie und Geodäsie</a:t>
            </a:r>
            <a:br>
              <a:rPr lang="de-DE" dirty="0"/>
            </a:br>
            <a:r>
              <a:rPr lang="de-DE" dirty="0"/>
              <a:t>Organisationseinheit</a:t>
            </a:r>
            <a:br>
              <a:rPr lang="de-DE" dirty="0"/>
            </a:br>
            <a:r>
              <a:rPr lang="de-DE" dirty="0"/>
              <a:t>Richard-</a:t>
            </a:r>
            <a:r>
              <a:rPr lang="de-DE" dirty="0" err="1"/>
              <a:t>Strauss</a:t>
            </a:r>
            <a:r>
              <a:rPr lang="de-DE" dirty="0"/>
              <a:t>-Allee 11</a:t>
            </a:r>
            <a:br>
              <a:rPr lang="de-DE" dirty="0"/>
            </a:br>
            <a:r>
              <a:rPr lang="de-DE" dirty="0"/>
              <a:t>60598 Frankfurt am Main</a:t>
            </a:r>
          </a:p>
          <a:p>
            <a:pPr marL="360000" lvl="0" indent="0">
              <a:buNone/>
            </a:pPr>
            <a:r>
              <a:rPr lang="de-DE" dirty="0"/>
              <a:t>Vortragende(r)</a:t>
            </a:r>
            <a:br>
              <a:rPr lang="de-DE" dirty="0"/>
            </a:br>
            <a:r>
              <a:rPr lang="de-DE" dirty="0"/>
              <a:t>vorname.name@bkg.bund.de</a:t>
            </a:r>
            <a:br>
              <a:rPr lang="de-DE" dirty="0"/>
            </a:br>
            <a:r>
              <a:rPr lang="de-DE" dirty="0"/>
              <a:t>www.bkg.bund.de</a:t>
            </a:r>
            <a:br>
              <a:rPr lang="de-DE" dirty="0"/>
            </a:br>
            <a:r>
              <a:rPr lang="de-DE" dirty="0"/>
              <a:t>Tel. +49 69 6333 – 1</a:t>
            </a:r>
          </a:p>
        </p:txBody>
      </p:sp>
    </p:spTree>
    <p:extLst>
      <p:ext uri="{BB962C8B-B14F-4D97-AF65-F5344CB8AC3E}">
        <p14:creationId xmlns:p14="http://schemas.microsoft.com/office/powerpoint/2010/main" val="4108742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Rahmenbedingungen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Ausgangslage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Große Datenmenge = Befliegung ca. 1,5 PB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Analyse und Weiterverarbeitung der Rohdaten, u.a. mit KI = hohe </a:t>
            </a:r>
            <a:r>
              <a:rPr lang="de-DE" dirty="0" err="1"/>
              <a:t>Prozessierungsleistungen</a:t>
            </a:r>
            <a:r>
              <a:rPr lang="de-DE" dirty="0"/>
              <a:t> notwendig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Zielarchitektur: Cloud-Infrastruktur (Datenspeicher, Datenverarbeitung, Entwicklung)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Erstellung Lastenheft und Architektur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/>
              <a:t>Umsetzung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Umsetzung innerhalb BKG nicht realisierbar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Nutzung von AWS etc. nicht möglich (rechtliche Einschränkungen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ITZBund als IT-Dienstleister soll einbezogen werden</a:t>
            </a:r>
          </a:p>
        </p:txBody>
      </p:sp>
    </p:spTree>
    <p:extLst>
      <p:ext uri="{BB962C8B-B14F-4D97-AF65-F5344CB8AC3E}">
        <p14:creationId xmlns:p14="http://schemas.microsoft.com/office/powerpoint/2010/main" val="2806717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C55C7-E7BD-4744-9701-7413AABC5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DigiZ</a:t>
            </a:r>
            <a:r>
              <a:rPr lang="de-DE" dirty="0"/>
              <a:t>-DE Plattform </a:t>
            </a:r>
            <a:r>
              <a:rPr lang="de-DE"/>
              <a:t>- Architekturentwurf</a:t>
            </a:r>
            <a:endParaRPr lang="de-DE" dirty="0"/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B6767708-8E93-4E86-AB6C-9E0980CF2349}"/>
              </a:ext>
            </a:extLst>
          </p:cNvPr>
          <p:cNvGrpSpPr/>
          <p:nvPr/>
        </p:nvGrpSpPr>
        <p:grpSpPr>
          <a:xfrm>
            <a:off x="504000" y="1052736"/>
            <a:ext cx="11524228" cy="4920710"/>
            <a:chOff x="719137" y="1340388"/>
            <a:chExt cx="11524228" cy="492071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00C3067D-771E-4C08-BF18-67F9567AC0F5}"/>
                </a:ext>
              </a:extLst>
            </p:cNvPr>
            <p:cNvSpPr/>
            <p:nvPr/>
          </p:nvSpPr>
          <p:spPr>
            <a:xfrm>
              <a:off x="719137" y="2169580"/>
              <a:ext cx="1800000" cy="4091517"/>
            </a:xfrm>
            <a:prstGeom prst="roundRect">
              <a:avLst>
                <a:gd name="adj" fmla="val 9355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00">
                  <a:solidFill>
                    <a:schemeClr val="accent4">
                      <a:lumMod val="75000"/>
                    </a:schemeClr>
                  </a:solidFill>
                </a:rPr>
                <a:t>Datenquellen</a:t>
              </a:r>
            </a:p>
          </p:txBody>
        </p:sp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BFD27402-4B88-4A02-9996-B7EDB6A149F3}"/>
                </a:ext>
              </a:extLst>
            </p:cNvPr>
            <p:cNvSpPr/>
            <p:nvPr/>
          </p:nvSpPr>
          <p:spPr>
            <a:xfrm>
              <a:off x="809137" y="2644571"/>
              <a:ext cx="1620000" cy="69300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de-DE" sz="1200" dirty="0">
                  <a:solidFill>
                    <a:schemeClr val="bg1"/>
                  </a:solidFill>
                </a:rPr>
                <a:t>Strukturiert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DE" sz="1000" dirty="0">
                  <a:solidFill>
                    <a:schemeClr val="bg1"/>
                  </a:solidFill>
                </a:rPr>
                <a:t>Relationale Daten aus verschiedenen Quellen</a:t>
              </a:r>
            </a:p>
          </p:txBody>
        </p:sp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07E1C8F3-5906-4AFD-BE4F-3FCEC0BA6F0C}"/>
                </a:ext>
              </a:extLst>
            </p:cNvPr>
            <p:cNvSpPr/>
            <p:nvPr/>
          </p:nvSpPr>
          <p:spPr>
            <a:xfrm>
              <a:off x="809137" y="3493748"/>
              <a:ext cx="1620000" cy="137503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de-DE" sz="1200" dirty="0">
                  <a:solidFill>
                    <a:schemeClr val="bg1"/>
                  </a:solidFill>
                </a:rPr>
                <a:t>Semi-strukturiert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DE" sz="1000" dirty="0">
                  <a:solidFill>
                    <a:schemeClr val="bg1"/>
                  </a:solidFill>
                </a:rPr>
                <a:t>Standardisierte Dateiformate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DE" sz="1000" dirty="0">
                  <a:solidFill>
                    <a:schemeClr val="bg1"/>
                  </a:solidFill>
                </a:rPr>
                <a:t>z.B. (JSON, XML, CSV), Daten aus Befliegung / Laser-Scanning (LAS)</a:t>
              </a:r>
            </a:p>
          </p:txBody>
        </p:sp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4A56026B-4105-457E-8F3D-73D1F291CE18}"/>
                </a:ext>
              </a:extLst>
            </p:cNvPr>
            <p:cNvSpPr/>
            <p:nvPr/>
          </p:nvSpPr>
          <p:spPr>
            <a:xfrm>
              <a:off x="809137" y="5057226"/>
              <a:ext cx="1620000" cy="103569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de-DE" sz="1200" dirty="0">
                  <a:solidFill>
                    <a:schemeClr val="bg1"/>
                  </a:solidFill>
                </a:rPr>
                <a:t>Unstrukturiert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bg1"/>
                  </a:solidFill>
                </a:rPr>
                <a:t>Sonstige Dateien (Video, Audio, Image, PDF, Sensor, …)</a:t>
              </a:r>
              <a:endParaRPr lang="de-DE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ECA2C9CF-AD2A-4EAD-B318-AFD4BE6373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3877" y="4594208"/>
              <a:ext cx="270862" cy="1"/>
            </a:xfrm>
            <a:prstGeom prst="straightConnector1">
              <a:avLst/>
            </a:prstGeom>
            <a:ln w="28575">
              <a:solidFill>
                <a:schemeClr val="accent4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EBC62139-5C06-42EF-B0E9-FD90EE4CB984}"/>
                </a:ext>
              </a:extLst>
            </p:cNvPr>
            <p:cNvSpPr/>
            <p:nvPr/>
          </p:nvSpPr>
          <p:spPr>
            <a:xfrm>
              <a:off x="2796839" y="2851468"/>
              <a:ext cx="1800000" cy="3409629"/>
            </a:xfrm>
            <a:prstGeom prst="roundRect">
              <a:avLst>
                <a:gd name="adj" fmla="val 897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72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00">
                  <a:solidFill>
                    <a:schemeClr val="accent4">
                      <a:lumMod val="75000"/>
                    </a:schemeClr>
                  </a:solidFill>
                </a:rPr>
                <a:t>Daten-Ingestion</a:t>
              </a: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09DA9D55-5FE3-4F40-9A56-10B9824A74AE}"/>
                </a:ext>
              </a:extLst>
            </p:cNvPr>
            <p:cNvSpPr/>
            <p:nvPr/>
          </p:nvSpPr>
          <p:spPr>
            <a:xfrm>
              <a:off x="2886839" y="4315903"/>
              <a:ext cx="1620000" cy="540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Batch / </a:t>
              </a:r>
              <a:r>
                <a:rPr lang="de-DE" sz="1200" dirty="0" err="1">
                  <a:solidFill>
                    <a:schemeClr val="bg1"/>
                  </a:solidFill>
                </a:rPr>
                <a:t>scheduled</a:t>
              </a:r>
              <a:endParaRPr lang="de-DE" sz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3C6BB97B-C344-4EEE-BEF6-E92F8F4150F5}"/>
                </a:ext>
              </a:extLst>
            </p:cNvPr>
            <p:cNvSpPr/>
            <p:nvPr/>
          </p:nvSpPr>
          <p:spPr>
            <a:xfrm>
              <a:off x="4837213" y="2856515"/>
              <a:ext cx="3832483" cy="86900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72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18774BCE-57F0-4454-A7F5-969D5A0B64F5}"/>
                </a:ext>
              </a:extLst>
            </p:cNvPr>
            <p:cNvSpPr/>
            <p:nvPr/>
          </p:nvSpPr>
          <p:spPr>
            <a:xfrm>
              <a:off x="4938890" y="3153907"/>
              <a:ext cx="1080000" cy="51242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</a:rPr>
                <a:t>Virtuelle Arbeitsplätze (IDEs)</a:t>
              </a:r>
            </a:p>
          </p:txBody>
        </p:sp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7D2991FE-6D04-41C1-8208-461B7F642C13}"/>
                </a:ext>
              </a:extLst>
            </p:cNvPr>
            <p:cNvSpPr/>
            <p:nvPr/>
          </p:nvSpPr>
          <p:spPr>
            <a:xfrm>
              <a:off x="6209947" y="3153906"/>
              <a:ext cx="1080000" cy="512421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Projekt</a:t>
              </a:r>
            </a:p>
            <a:p>
              <a:pPr algn="ctr"/>
              <a:r>
                <a:rPr lang="de-DE" sz="1200" dirty="0" err="1">
                  <a:solidFill>
                    <a:schemeClr val="bg1"/>
                  </a:solidFill>
                </a:rPr>
                <a:t>verzeichnis</a:t>
              </a:r>
              <a:endParaRPr lang="de-DE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hteck: abgerundete Ecken 12">
              <a:extLst>
                <a:ext uri="{FF2B5EF4-FFF2-40B4-BE49-F238E27FC236}">
                  <a16:creationId xmlns:a16="http://schemas.microsoft.com/office/drawing/2014/main" id="{06CA00AE-7951-434A-9C30-17A35F4229EF}"/>
                </a:ext>
              </a:extLst>
            </p:cNvPr>
            <p:cNvSpPr/>
            <p:nvPr/>
          </p:nvSpPr>
          <p:spPr>
            <a:xfrm>
              <a:off x="7481004" y="3153906"/>
              <a:ext cx="1080000" cy="512421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KI-Lab</a:t>
              </a:r>
            </a:p>
          </p:txBody>
        </p:sp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F13E787F-11F3-48CC-8AB1-7669D8B2EBEF}"/>
                </a:ext>
              </a:extLst>
            </p:cNvPr>
            <p:cNvSpPr/>
            <p:nvPr/>
          </p:nvSpPr>
          <p:spPr>
            <a:xfrm>
              <a:off x="2794740" y="2169580"/>
              <a:ext cx="3826777" cy="583899"/>
            </a:xfrm>
            <a:prstGeom prst="roundRect">
              <a:avLst>
                <a:gd name="adj" fmla="val 2913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72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00">
                  <a:solidFill>
                    <a:schemeClr val="accent4">
                      <a:lumMod val="75000"/>
                    </a:schemeClr>
                  </a:solidFill>
                </a:rPr>
                <a:t>Datensicherheit, </a:t>
              </a:r>
              <a:r>
                <a:rPr lang="de-DE" sz="1400" err="1">
                  <a:solidFill>
                    <a:schemeClr val="accent4">
                      <a:lumMod val="75000"/>
                    </a:schemeClr>
                  </a:solidFill>
                </a:rPr>
                <a:t>Governance</a:t>
              </a:r>
              <a:r>
                <a:rPr lang="de-DE" sz="1400">
                  <a:solidFill>
                    <a:schemeClr val="accent4">
                      <a:lumMod val="75000"/>
                    </a:schemeClr>
                  </a:solidFill>
                </a:rPr>
                <a:t>, Monitoring, Verwaltung</a:t>
              </a:r>
            </a:p>
          </p:txBody>
        </p:sp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D5F18C24-5CE3-40C9-B2F2-DB36D351BEAA}"/>
                </a:ext>
              </a:extLst>
            </p:cNvPr>
            <p:cNvSpPr/>
            <p:nvPr/>
          </p:nvSpPr>
          <p:spPr>
            <a:xfrm>
              <a:off x="8854017" y="2849542"/>
              <a:ext cx="1800000" cy="3409629"/>
            </a:xfrm>
            <a:prstGeom prst="roundRect">
              <a:avLst>
                <a:gd name="adj" fmla="val 6276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72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00">
                  <a:solidFill>
                    <a:schemeClr val="accent4">
                      <a:lumMod val="75000"/>
                    </a:schemeClr>
                  </a:solidFill>
                </a:rPr>
                <a:t>Datenkonsumierung (Apps)</a:t>
              </a:r>
            </a:p>
          </p:txBody>
        </p:sp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69C4B87D-4911-4440-B9DE-62EA580EF608}"/>
                </a:ext>
              </a:extLst>
            </p:cNvPr>
            <p:cNvSpPr/>
            <p:nvPr/>
          </p:nvSpPr>
          <p:spPr>
            <a:xfrm>
              <a:off x="8944017" y="4034823"/>
              <a:ext cx="1620000" cy="360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Analyse Apps</a:t>
              </a:r>
            </a:p>
          </p:txBody>
        </p:sp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3F9C0D54-3AFE-4BE9-9202-338CBD84F0B6}"/>
                </a:ext>
              </a:extLst>
            </p:cNvPr>
            <p:cNvSpPr/>
            <p:nvPr/>
          </p:nvSpPr>
          <p:spPr>
            <a:xfrm>
              <a:off x="8944017" y="4610062"/>
              <a:ext cx="1620000" cy="360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>
                  <a:solidFill>
                    <a:schemeClr val="bg1"/>
                  </a:solidFill>
                </a:rPr>
                <a:t>Geo-Services</a:t>
              </a:r>
            </a:p>
          </p:txBody>
        </p:sp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B32E2146-D1CE-4AEB-A20E-F5AE4FC2CA9E}"/>
                </a:ext>
              </a:extLst>
            </p:cNvPr>
            <p:cNvSpPr/>
            <p:nvPr/>
          </p:nvSpPr>
          <p:spPr>
            <a:xfrm>
              <a:off x="8944017" y="5157612"/>
              <a:ext cx="1620000" cy="360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>
                  <a:solidFill>
                    <a:schemeClr val="bg1"/>
                  </a:solidFill>
                </a:rPr>
                <a:t>Katalog-Suche</a:t>
              </a:r>
            </a:p>
          </p:txBody>
        </p:sp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7B554D6A-AC65-49E6-9D5E-0DBE847D798E}"/>
                </a:ext>
              </a:extLst>
            </p:cNvPr>
            <p:cNvSpPr/>
            <p:nvPr/>
          </p:nvSpPr>
          <p:spPr>
            <a:xfrm>
              <a:off x="8944017" y="5705162"/>
              <a:ext cx="1620000" cy="360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Geo-/3D-Visualisierung</a:t>
              </a:r>
            </a:p>
          </p:txBody>
        </p:sp>
        <p:sp>
          <p:nvSpPr>
            <p:cNvPr id="20" name="Rechteck: abgerundete Ecken 19">
              <a:extLst>
                <a:ext uri="{FF2B5EF4-FFF2-40B4-BE49-F238E27FC236}">
                  <a16:creationId xmlns:a16="http://schemas.microsoft.com/office/drawing/2014/main" id="{556881F2-6139-46AC-AEE3-1FEFFCB9344F}"/>
                </a:ext>
              </a:extLst>
            </p:cNvPr>
            <p:cNvSpPr/>
            <p:nvPr/>
          </p:nvSpPr>
          <p:spPr>
            <a:xfrm>
              <a:off x="4837213" y="3793056"/>
              <a:ext cx="3832483" cy="2468042"/>
            </a:xfrm>
            <a:prstGeom prst="roundRect">
              <a:avLst>
                <a:gd name="adj" fmla="val 820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72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00">
                  <a:solidFill>
                    <a:schemeClr val="accent4">
                      <a:lumMod val="75000"/>
                    </a:schemeClr>
                  </a:solidFill>
                </a:rPr>
                <a:t>Datenspeicherung und -verarbeitung</a:t>
              </a:r>
            </a:p>
          </p:txBody>
        </p:sp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8CFF4706-34FC-4745-94DC-645E47B2A016}"/>
                </a:ext>
              </a:extLst>
            </p:cNvPr>
            <p:cNvSpPr/>
            <p:nvPr/>
          </p:nvSpPr>
          <p:spPr>
            <a:xfrm>
              <a:off x="5013374" y="4239124"/>
              <a:ext cx="1045360" cy="1784086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de-DE" sz="1200" dirty="0">
                  <a:solidFill>
                    <a:schemeClr val="bg1"/>
                  </a:solidFill>
                </a:rPr>
                <a:t>Rohdaten</a:t>
              </a:r>
              <a:br>
                <a:rPr lang="de-DE" sz="1200" dirty="0">
                  <a:solidFill>
                    <a:schemeClr val="bg1"/>
                  </a:solidFill>
                </a:rPr>
              </a:br>
              <a:r>
                <a:rPr lang="de-DE" sz="1200" dirty="0">
                  <a:solidFill>
                    <a:schemeClr val="bg1"/>
                  </a:solidFill>
                </a:rPr>
                <a:t>(Landezone)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bg1"/>
                  </a:solidFill>
                </a:rPr>
                <a:t>Punktwolken (LAS, LAZ)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bg1"/>
                  </a:solidFill>
                </a:rPr>
                <a:t>Daten –</a:t>
              </a:r>
              <a:br>
                <a:rPr lang="de-DE" sz="1050" dirty="0">
                  <a:solidFill>
                    <a:schemeClr val="bg1"/>
                  </a:solidFill>
                </a:rPr>
              </a:br>
              <a:r>
                <a:rPr lang="de-DE" sz="1050" dirty="0" err="1">
                  <a:solidFill>
                    <a:schemeClr val="bg1"/>
                  </a:solidFill>
                </a:rPr>
                <a:t>angebot</a:t>
              </a:r>
              <a:r>
                <a:rPr lang="de-DE" sz="1050" dirty="0">
                  <a:solidFill>
                    <a:schemeClr val="bg1"/>
                  </a:solidFill>
                </a:rPr>
                <a:t> </a:t>
              </a:r>
              <a:br>
                <a:rPr lang="de-DE" sz="1050" dirty="0">
                  <a:solidFill>
                    <a:schemeClr val="bg1"/>
                  </a:solidFill>
                </a:rPr>
              </a:br>
              <a:r>
                <a:rPr lang="de-DE" sz="1050" dirty="0">
                  <a:solidFill>
                    <a:schemeClr val="bg1"/>
                  </a:solidFill>
                </a:rPr>
                <a:t>des BKG</a:t>
              </a:r>
            </a:p>
          </p:txBody>
        </p:sp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8419B204-D660-4354-B758-14CE7C902D8D}"/>
                </a:ext>
              </a:extLst>
            </p:cNvPr>
            <p:cNvSpPr/>
            <p:nvPr/>
          </p:nvSpPr>
          <p:spPr>
            <a:xfrm>
              <a:off x="6251933" y="5462945"/>
              <a:ext cx="2241189" cy="711179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de-DE" sz="1200" dirty="0">
                  <a:solidFill>
                    <a:schemeClr val="bg1"/>
                  </a:solidFill>
                </a:rPr>
                <a:t>Transformation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DE" sz="1050" dirty="0" err="1">
                  <a:solidFill>
                    <a:schemeClr val="bg1"/>
                  </a:solidFill>
                </a:rPr>
                <a:t>Process</a:t>
              </a:r>
              <a:r>
                <a:rPr lang="de-DE" sz="1050" dirty="0">
                  <a:solidFill>
                    <a:schemeClr val="bg1"/>
                  </a:solidFill>
                </a:rPr>
                <a:t> Engine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bg1"/>
                  </a:solidFill>
                </a:rPr>
                <a:t>Daten-Pipelines</a:t>
              </a:r>
            </a:p>
          </p:txBody>
        </p:sp>
        <p:sp>
          <p:nvSpPr>
            <p:cNvPr id="23" name="Rechteck: abgerundete Ecken 22">
              <a:extLst>
                <a:ext uri="{FF2B5EF4-FFF2-40B4-BE49-F238E27FC236}">
                  <a16:creationId xmlns:a16="http://schemas.microsoft.com/office/drawing/2014/main" id="{49A85828-5E10-4851-B4C8-2B3943495F65}"/>
                </a:ext>
              </a:extLst>
            </p:cNvPr>
            <p:cNvSpPr/>
            <p:nvPr/>
          </p:nvSpPr>
          <p:spPr>
            <a:xfrm>
              <a:off x="6251933" y="4249631"/>
              <a:ext cx="2241189" cy="1063344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de-DE" sz="1200" dirty="0">
                  <a:solidFill>
                    <a:schemeClr val="bg1"/>
                  </a:solidFill>
                </a:rPr>
                <a:t>Aufbereitete Daten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bg1"/>
                  </a:solidFill>
                </a:rPr>
                <a:t>Daten-Kataloge / Metadaten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bg1"/>
                  </a:solidFill>
                </a:rPr>
                <a:t>Analyse-Daten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bg1"/>
                  </a:solidFill>
                </a:rPr>
                <a:t>2D/3D-Modelldaten</a:t>
              </a:r>
              <a:endParaRPr lang="de-DE" sz="1050" dirty="0">
                <a:solidFill>
                  <a:srgbClr val="FFC000"/>
                </a:solidFill>
              </a:endParaRPr>
            </a:p>
          </p:txBody>
        </p:sp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D1DDD894-7BC8-4B03-A039-B33C10F78C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0410" y="4605273"/>
              <a:ext cx="255910" cy="1"/>
            </a:xfrm>
            <a:prstGeom prst="straightConnector1">
              <a:avLst/>
            </a:prstGeom>
            <a:ln w="28575">
              <a:solidFill>
                <a:schemeClr val="accent4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EFB22109-C53A-45AE-BD78-58EF7AEB7099}"/>
                </a:ext>
              </a:extLst>
            </p:cNvPr>
            <p:cNvCxnSpPr>
              <a:cxnSpLocks/>
            </p:cNvCxnSpPr>
            <p:nvPr/>
          </p:nvCxnSpPr>
          <p:spPr>
            <a:xfrm>
              <a:off x="6048604" y="5831209"/>
              <a:ext cx="237778" cy="0"/>
            </a:xfrm>
            <a:prstGeom prst="straightConnector1">
              <a:avLst/>
            </a:prstGeom>
            <a:ln w="28575">
              <a:solidFill>
                <a:schemeClr val="accent4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662FA529-56B1-4934-B220-207C41186FE2}"/>
                </a:ext>
              </a:extLst>
            </p:cNvPr>
            <p:cNvCxnSpPr>
              <a:cxnSpLocks/>
              <a:stCxn id="22" idx="0"/>
              <a:endCxn id="23" idx="2"/>
            </p:cNvCxnSpPr>
            <p:nvPr/>
          </p:nvCxnSpPr>
          <p:spPr>
            <a:xfrm flipV="1">
              <a:off x="7372528" y="5312975"/>
              <a:ext cx="0" cy="149970"/>
            </a:xfrm>
            <a:prstGeom prst="straightConnector1">
              <a:avLst/>
            </a:prstGeom>
            <a:ln w="28575">
              <a:solidFill>
                <a:schemeClr val="accent4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7FEDE042-609B-441F-A87E-A6D507457019}"/>
                </a:ext>
              </a:extLst>
            </p:cNvPr>
            <p:cNvCxnSpPr>
              <a:cxnSpLocks/>
            </p:cNvCxnSpPr>
            <p:nvPr/>
          </p:nvCxnSpPr>
          <p:spPr>
            <a:xfrm>
              <a:off x="8493122" y="4691699"/>
              <a:ext cx="353056" cy="0"/>
            </a:xfrm>
            <a:prstGeom prst="straightConnector1">
              <a:avLst/>
            </a:prstGeom>
            <a:ln w="28575">
              <a:solidFill>
                <a:schemeClr val="accent4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hteck: abgerundete Ecken 27">
              <a:extLst>
                <a:ext uri="{FF2B5EF4-FFF2-40B4-BE49-F238E27FC236}">
                  <a16:creationId xmlns:a16="http://schemas.microsoft.com/office/drawing/2014/main" id="{F630D959-A6FF-4D39-9883-8B150D4503A9}"/>
                </a:ext>
              </a:extLst>
            </p:cNvPr>
            <p:cNvSpPr/>
            <p:nvPr/>
          </p:nvSpPr>
          <p:spPr>
            <a:xfrm>
              <a:off x="6711518" y="1340388"/>
              <a:ext cx="3942500" cy="1415721"/>
            </a:xfrm>
            <a:prstGeom prst="roundRect">
              <a:avLst>
                <a:gd name="adj" fmla="val 1179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72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00" dirty="0" err="1">
                  <a:solidFill>
                    <a:schemeClr val="accent4">
                      <a:lumMod val="75000"/>
                    </a:schemeClr>
                  </a:solidFill>
                </a:rPr>
                <a:t>DigiZ</a:t>
              </a:r>
              <a:r>
                <a:rPr lang="de-DE" sz="1400" dirty="0">
                  <a:solidFill>
                    <a:schemeClr val="accent4">
                      <a:lumMod val="75000"/>
                    </a:schemeClr>
                  </a:solidFill>
                </a:rPr>
                <a:t>-DE Entwicklung und Datenpflege </a:t>
              </a:r>
            </a:p>
          </p:txBody>
        </p:sp>
        <p:sp>
          <p:nvSpPr>
            <p:cNvPr id="29" name="Rechteck: abgerundete Ecken 28">
              <a:extLst>
                <a:ext uri="{FF2B5EF4-FFF2-40B4-BE49-F238E27FC236}">
                  <a16:creationId xmlns:a16="http://schemas.microsoft.com/office/drawing/2014/main" id="{005C7B9D-71EA-4F4A-B0DF-0831F9C62FB9}"/>
                </a:ext>
              </a:extLst>
            </p:cNvPr>
            <p:cNvSpPr/>
            <p:nvPr/>
          </p:nvSpPr>
          <p:spPr>
            <a:xfrm>
              <a:off x="8944017" y="3514962"/>
              <a:ext cx="1620000" cy="360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Landing Page</a:t>
              </a:r>
            </a:p>
          </p:txBody>
        </p:sp>
        <p:sp>
          <p:nvSpPr>
            <p:cNvPr id="30" name="Rechteck: abgerundete Ecken 29">
              <a:extLst>
                <a:ext uri="{FF2B5EF4-FFF2-40B4-BE49-F238E27FC236}">
                  <a16:creationId xmlns:a16="http://schemas.microsoft.com/office/drawing/2014/main" id="{1D1D11F6-ABAC-4C60-B101-716F907E4C54}"/>
                </a:ext>
              </a:extLst>
            </p:cNvPr>
            <p:cNvSpPr/>
            <p:nvPr/>
          </p:nvSpPr>
          <p:spPr>
            <a:xfrm>
              <a:off x="6800399" y="1711141"/>
              <a:ext cx="1494664" cy="957823"/>
            </a:xfrm>
            <a:prstGeom prst="roundRect">
              <a:avLst>
                <a:gd name="adj" fmla="val 7277"/>
              </a:avLst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dirty="0" err="1">
                  <a:solidFill>
                    <a:schemeClr val="bg1"/>
                  </a:solidFill>
                </a:rPr>
                <a:t>DigiZ</a:t>
              </a:r>
              <a:r>
                <a:rPr lang="de-DE" sz="1200" dirty="0">
                  <a:solidFill>
                    <a:schemeClr val="bg1"/>
                  </a:solidFill>
                </a:rPr>
                <a:t>-DE </a:t>
              </a:r>
              <a:r>
                <a:rPr lang="de-DE" sz="1200" dirty="0" err="1">
                  <a:solidFill>
                    <a:schemeClr val="bg1"/>
                  </a:solidFill>
                </a:rPr>
                <a:t>Repos</a:t>
              </a:r>
              <a:endParaRPr lang="de-DE" sz="1200" dirty="0">
                <a:solidFill>
                  <a:schemeClr val="bg1"/>
                </a:solidFill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chemeClr val="bg1"/>
                  </a:solidFill>
                </a:rPr>
                <a:t>Projekte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chemeClr val="bg1"/>
                  </a:solidFill>
                </a:rPr>
                <a:t>Prozessbeschreib.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de-DE" sz="1100" dirty="0">
                  <a:solidFill>
                    <a:schemeClr val="bg1"/>
                  </a:solidFill>
                </a:rPr>
                <a:t>CI/CD-Pipelines</a:t>
              </a:r>
            </a:p>
          </p:txBody>
        </p: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CC6305EA-E8FF-4829-A46C-B9881722A3AE}"/>
                </a:ext>
              </a:extLst>
            </p:cNvPr>
            <p:cNvCxnSpPr>
              <a:cxnSpLocks/>
            </p:cNvCxnSpPr>
            <p:nvPr/>
          </p:nvCxnSpPr>
          <p:spPr>
            <a:xfrm>
              <a:off x="8295063" y="3701769"/>
              <a:ext cx="0" cy="547862"/>
            </a:xfrm>
            <a:prstGeom prst="straightConnector1">
              <a:avLst/>
            </a:prstGeom>
            <a:ln w="28575">
              <a:solidFill>
                <a:schemeClr val="accent4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hteck: abgerundete Ecken 31">
              <a:extLst>
                <a:ext uri="{FF2B5EF4-FFF2-40B4-BE49-F238E27FC236}">
                  <a16:creationId xmlns:a16="http://schemas.microsoft.com/office/drawing/2014/main" id="{07D18C60-F270-42A7-94D7-6D736D19B71F}"/>
                </a:ext>
              </a:extLst>
            </p:cNvPr>
            <p:cNvSpPr/>
            <p:nvPr/>
          </p:nvSpPr>
          <p:spPr>
            <a:xfrm>
              <a:off x="8416031" y="2380964"/>
              <a:ext cx="2147986" cy="288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>
                  <a:solidFill>
                    <a:schemeClr val="bg1"/>
                  </a:solidFill>
                </a:rPr>
                <a:t>Katalog-Management</a:t>
              </a:r>
            </a:p>
          </p:txBody>
        </p:sp>
        <p:sp>
          <p:nvSpPr>
            <p:cNvPr id="33" name="Freeform 160">
              <a:extLst>
                <a:ext uri="{FF2B5EF4-FFF2-40B4-BE49-F238E27FC236}">
                  <a16:creationId xmlns:a16="http://schemas.microsoft.com/office/drawing/2014/main" id="{DCB860F5-004B-4AA4-847F-14C77116F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32768" y="4239124"/>
              <a:ext cx="509617" cy="388463"/>
            </a:xfrm>
            <a:custGeom>
              <a:avLst/>
              <a:gdLst>
                <a:gd name="T0" fmla="*/ 1392 w 1536"/>
                <a:gd name="T1" fmla="*/ 809 h 1175"/>
                <a:gd name="T2" fmla="*/ 1416 w 1536"/>
                <a:gd name="T3" fmla="*/ 419 h 1175"/>
                <a:gd name="T4" fmla="*/ 1120 w 1536"/>
                <a:gd name="T5" fmla="*/ 529 h 1175"/>
                <a:gd name="T6" fmla="*/ 536 w 1536"/>
                <a:gd name="T7" fmla="*/ 90 h 1175"/>
                <a:gd name="T8" fmla="*/ 72 w 1536"/>
                <a:gd name="T9" fmla="*/ 552 h 1175"/>
                <a:gd name="T10" fmla="*/ 96 w 1536"/>
                <a:gd name="T11" fmla="*/ 666 h 1175"/>
                <a:gd name="T12" fmla="*/ 69 w 1536"/>
                <a:gd name="T13" fmla="*/ 876 h 1175"/>
                <a:gd name="T14" fmla="*/ 45 w 1536"/>
                <a:gd name="T15" fmla="*/ 1153 h 1175"/>
                <a:gd name="T16" fmla="*/ 183 w 1536"/>
                <a:gd name="T17" fmla="*/ 889 h 1175"/>
                <a:gd name="T18" fmla="*/ 285 w 1536"/>
                <a:gd name="T19" fmla="*/ 1153 h 1175"/>
                <a:gd name="T20" fmla="*/ 387 w 1536"/>
                <a:gd name="T21" fmla="*/ 902 h 1175"/>
                <a:gd name="T22" fmla="*/ 382 w 1536"/>
                <a:gd name="T23" fmla="*/ 1153 h 1175"/>
                <a:gd name="T24" fmla="*/ 768 w 1536"/>
                <a:gd name="T25" fmla="*/ 1007 h 1175"/>
                <a:gd name="T26" fmla="*/ 1154 w 1536"/>
                <a:gd name="T27" fmla="*/ 1153 h 1175"/>
                <a:gd name="T28" fmla="*/ 1171 w 1536"/>
                <a:gd name="T29" fmla="*/ 922 h 1175"/>
                <a:gd name="T30" fmla="*/ 1362 w 1536"/>
                <a:gd name="T31" fmla="*/ 929 h 1175"/>
                <a:gd name="T32" fmla="*/ 1491 w 1536"/>
                <a:gd name="T33" fmla="*/ 1153 h 1175"/>
                <a:gd name="T34" fmla="*/ 1484 w 1536"/>
                <a:gd name="T35" fmla="*/ 902 h 1175"/>
                <a:gd name="T36" fmla="*/ 1297 w 1536"/>
                <a:gd name="T37" fmla="*/ 409 h 1175"/>
                <a:gd name="T38" fmla="*/ 263 w 1536"/>
                <a:gd name="T39" fmla="*/ 905 h 1175"/>
                <a:gd name="T40" fmla="*/ 258 w 1536"/>
                <a:gd name="T41" fmla="*/ 839 h 1175"/>
                <a:gd name="T42" fmla="*/ 314 w 1536"/>
                <a:gd name="T43" fmla="*/ 853 h 1175"/>
                <a:gd name="T44" fmla="*/ 141 w 1536"/>
                <a:gd name="T45" fmla="*/ 624 h 1175"/>
                <a:gd name="T46" fmla="*/ 117 w 1536"/>
                <a:gd name="T47" fmla="*/ 552 h 1175"/>
                <a:gd name="T48" fmla="*/ 398 w 1536"/>
                <a:gd name="T49" fmla="*/ 591 h 1175"/>
                <a:gd name="T50" fmla="*/ 348 w 1536"/>
                <a:gd name="T51" fmla="*/ 759 h 1175"/>
                <a:gd name="T52" fmla="*/ 358 w 1536"/>
                <a:gd name="T53" fmla="*/ 840 h 1175"/>
                <a:gd name="T54" fmla="*/ 408 w 1536"/>
                <a:gd name="T55" fmla="*/ 796 h 1175"/>
                <a:gd name="T56" fmla="*/ 595 w 1536"/>
                <a:gd name="T57" fmla="*/ 857 h 1175"/>
                <a:gd name="T58" fmla="*/ 768 w 1536"/>
                <a:gd name="T59" fmla="*/ 742 h 1175"/>
                <a:gd name="T60" fmla="*/ 941 w 1536"/>
                <a:gd name="T61" fmla="*/ 857 h 1175"/>
                <a:gd name="T62" fmla="*/ 911 w 1536"/>
                <a:gd name="T63" fmla="*/ 778 h 1175"/>
                <a:gd name="T64" fmla="*/ 999 w 1536"/>
                <a:gd name="T65" fmla="*/ 366 h 1175"/>
                <a:gd name="T66" fmla="*/ 969 w 1536"/>
                <a:gd name="T67" fmla="*/ 400 h 1175"/>
                <a:gd name="T68" fmla="*/ 550 w 1536"/>
                <a:gd name="T69" fmla="*/ 479 h 1175"/>
                <a:gd name="T70" fmla="*/ 631 w 1536"/>
                <a:gd name="T71" fmla="*/ 314 h 1175"/>
                <a:gd name="T72" fmla="*/ 505 w 1536"/>
                <a:gd name="T73" fmla="*/ 479 h 1175"/>
                <a:gd name="T74" fmla="*/ 573 w 1536"/>
                <a:gd name="T75" fmla="*/ 817 h 1175"/>
                <a:gd name="T76" fmla="*/ 568 w 1536"/>
                <a:gd name="T77" fmla="*/ 122 h 1175"/>
                <a:gd name="T78" fmla="*/ 1104 w 1536"/>
                <a:gd name="T79" fmla="*/ 757 h 1175"/>
                <a:gd name="T80" fmla="*/ 1202 w 1536"/>
                <a:gd name="T81" fmla="*/ 856 h 1175"/>
                <a:gd name="T82" fmla="*/ 1128 w 1536"/>
                <a:gd name="T83" fmla="*/ 796 h 1175"/>
                <a:gd name="T84" fmla="*/ 1202 w 1536"/>
                <a:gd name="T85" fmla="*/ 855 h 1175"/>
                <a:gd name="T86" fmla="*/ 1247 w 1536"/>
                <a:gd name="T87" fmla="*/ 855 h 1175"/>
                <a:gd name="T88" fmla="*/ 1347 w 1536"/>
                <a:gd name="T89" fmla="*/ 855 h 1175"/>
                <a:gd name="T90" fmla="*/ 1176 w 1536"/>
                <a:gd name="T91" fmla="*/ 685 h 1175"/>
                <a:gd name="T92" fmla="*/ 1443 w 1536"/>
                <a:gd name="T93" fmla="*/ 600 h 1175"/>
                <a:gd name="T94" fmla="*/ 1226 w 1536"/>
                <a:gd name="T95" fmla="*/ 576 h 1175"/>
                <a:gd name="T96" fmla="*/ 1265 w 1536"/>
                <a:gd name="T97" fmla="*/ 603 h 1175"/>
                <a:gd name="T98" fmla="*/ 1297 w 1536"/>
                <a:gd name="T99" fmla="*/ 794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6" h="1175">
                  <a:moveTo>
                    <a:pt x="1484" y="902"/>
                  </a:moveTo>
                  <a:cubicBezTo>
                    <a:pt x="1393" y="856"/>
                    <a:pt x="1393" y="856"/>
                    <a:pt x="1393" y="856"/>
                  </a:cubicBezTo>
                  <a:cubicBezTo>
                    <a:pt x="1392" y="856"/>
                    <a:pt x="1392" y="856"/>
                    <a:pt x="1392" y="855"/>
                  </a:cubicBezTo>
                  <a:cubicBezTo>
                    <a:pt x="1392" y="809"/>
                    <a:pt x="1392" y="809"/>
                    <a:pt x="1392" y="809"/>
                  </a:cubicBezTo>
                  <a:cubicBezTo>
                    <a:pt x="1429" y="783"/>
                    <a:pt x="1456" y="743"/>
                    <a:pt x="1462" y="695"/>
                  </a:cubicBezTo>
                  <a:cubicBezTo>
                    <a:pt x="1479" y="666"/>
                    <a:pt x="1488" y="633"/>
                    <a:pt x="1488" y="600"/>
                  </a:cubicBezTo>
                  <a:cubicBezTo>
                    <a:pt x="1488" y="537"/>
                    <a:pt x="1458" y="482"/>
                    <a:pt x="1412" y="447"/>
                  </a:cubicBezTo>
                  <a:cubicBezTo>
                    <a:pt x="1414" y="438"/>
                    <a:pt x="1416" y="429"/>
                    <a:pt x="1416" y="419"/>
                  </a:cubicBezTo>
                  <a:cubicBezTo>
                    <a:pt x="1416" y="360"/>
                    <a:pt x="1363" y="313"/>
                    <a:pt x="1297" y="313"/>
                  </a:cubicBezTo>
                  <a:cubicBezTo>
                    <a:pt x="1232" y="313"/>
                    <a:pt x="1178" y="360"/>
                    <a:pt x="1178" y="419"/>
                  </a:cubicBezTo>
                  <a:cubicBezTo>
                    <a:pt x="1178" y="429"/>
                    <a:pt x="1180" y="438"/>
                    <a:pt x="1182" y="447"/>
                  </a:cubicBezTo>
                  <a:cubicBezTo>
                    <a:pt x="1155" y="468"/>
                    <a:pt x="1133" y="496"/>
                    <a:pt x="1120" y="529"/>
                  </a:cubicBezTo>
                  <a:cubicBezTo>
                    <a:pt x="1114" y="474"/>
                    <a:pt x="1109" y="409"/>
                    <a:pt x="1103" y="333"/>
                  </a:cubicBezTo>
                  <a:cubicBezTo>
                    <a:pt x="1096" y="234"/>
                    <a:pt x="1060" y="150"/>
                    <a:pt x="999" y="90"/>
                  </a:cubicBezTo>
                  <a:cubicBezTo>
                    <a:pt x="940" y="31"/>
                    <a:pt x="860" y="0"/>
                    <a:pt x="768" y="0"/>
                  </a:cubicBezTo>
                  <a:cubicBezTo>
                    <a:pt x="676" y="0"/>
                    <a:pt x="596" y="31"/>
                    <a:pt x="536" y="90"/>
                  </a:cubicBezTo>
                  <a:cubicBezTo>
                    <a:pt x="476" y="150"/>
                    <a:pt x="440" y="234"/>
                    <a:pt x="433" y="333"/>
                  </a:cubicBezTo>
                  <a:cubicBezTo>
                    <a:pt x="431" y="360"/>
                    <a:pt x="429" y="385"/>
                    <a:pt x="427" y="409"/>
                  </a:cubicBezTo>
                  <a:cubicBezTo>
                    <a:pt x="215" y="409"/>
                    <a:pt x="215" y="409"/>
                    <a:pt x="215" y="409"/>
                  </a:cubicBezTo>
                  <a:cubicBezTo>
                    <a:pt x="136" y="409"/>
                    <a:pt x="72" y="473"/>
                    <a:pt x="72" y="552"/>
                  </a:cubicBezTo>
                  <a:cubicBezTo>
                    <a:pt x="72" y="553"/>
                    <a:pt x="72" y="553"/>
                    <a:pt x="72" y="553"/>
                  </a:cubicBezTo>
                  <a:cubicBezTo>
                    <a:pt x="72" y="571"/>
                    <a:pt x="76" y="590"/>
                    <a:pt x="85" y="606"/>
                  </a:cubicBezTo>
                  <a:cubicBezTo>
                    <a:pt x="96" y="629"/>
                    <a:pt x="96" y="629"/>
                    <a:pt x="96" y="629"/>
                  </a:cubicBezTo>
                  <a:cubicBezTo>
                    <a:pt x="96" y="666"/>
                    <a:pt x="96" y="666"/>
                    <a:pt x="96" y="666"/>
                  </a:cubicBezTo>
                  <a:cubicBezTo>
                    <a:pt x="96" y="724"/>
                    <a:pt x="125" y="776"/>
                    <a:pt x="168" y="808"/>
                  </a:cubicBezTo>
                  <a:cubicBezTo>
                    <a:pt x="168" y="840"/>
                    <a:pt x="168" y="840"/>
                    <a:pt x="168" y="840"/>
                  </a:cubicBezTo>
                  <a:cubicBezTo>
                    <a:pt x="168" y="844"/>
                    <a:pt x="166" y="848"/>
                    <a:pt x="162" y="849"/>
                  </a:cubicBezTo>
                  <a:cubicBezTo>
                    <a:pt x="69" y="876"/>
                    <a:pt x="69" y="876"/>
                    <a:pt x="69" y="876"/>
                  </a:cubicBezTo>
                  <a:cubicBezTo>
                    <a:pt x="28" y="887"/>
                    <a:pt x="0" y="925"/>
                    <a:pt x="0" y="967"/>
                  </a:cubicBezTo>
                  <a:cubicBezTo>
                    <a:pt x="0" y="1153"/>
                    <a:pt x="0" y="1153"/>
                    <a:pt x="0" y="1153"/>
                  </a:cubicBezTo>
                  <a:cubicBezTo>
                    <a:pt x="0" y="1165"/>
                    <a:pt x="10" y="1175"/>
                    <a:pt x="23" y="1175"/>
                  </a:cubicBezTo>
                  <a:cubicBezTo>
                    <a:pt x="35" y="1175"/>
                    <a:pt x="45" y="1165"/>
                    <a:pt x="45" y="1153"/>
                  </a:cubicBezTo>
                  <a:cubicBezTo>
                    <a:pt x="45" y="967"/>
                    <a:pt x="45" y="967"/>
                    <a:pt x="45" y="967"/>
                  </a:cubicBezTo>
                  <a:cubicBezTo>
                    <a:pt x="45" y="945"/>
                    <a:pt x="60" y="925"/>
                    <a:pt x="81" y="919"/>
                  </a:cubicBezTo>
                  <a:cubicBezTo>
                    <a:pt x="174" y="892"/>
                    <a:pt x="174" y="892"/>
                    <a:pt x="174" y="892"/>
                  </a:cubicBezTo>
                  <a:cubicBezTo>
                    <a:pt x="177" y="891"/>
                    <a:pt x="180" y="890"/>
                    <a:pt x="183" y="889"/>
                  </a:cubicBezTo>
                  <a:cubicBezTo>
                    <a:pt x="240" y="946"/>
                    <a:pt x="240" y="946"/>
                    <a:pt x="240" y="946"/>
                  </a:cubicBezTo>
                  <a:cubicBezTo>
                    <a:pt x="240" y="1153"/>
                    <a:pt x="240" y="1153"/>
                    <a:pt x="240" y="1153"/>
                  </a:cubicBezTo>
                  <a:cubicBezTo>
                    <a:pt x="240" y="1165"/>
                    <a:pt x="251" y="1175"/>
                    <a:pt x="263" y="1175"/>
                  </a:cubicBezTo>
                  <a:cubicBezTo>
                    <a:pt x="275" y="1175"/>
                    <a:pt x="285" y="1165"/>
                    <a:pt x="285" y="1153"/>
                  </a:cubicBezTo>
                  <a:cubicBezTo>
                    <a:pt x="285" y="946"/>
                    <a:pt x="285" y="946"/>
                    <a:pt x="285" y="946"/>
                  </a:cubicBezTo>
                  <a:cubicBezTo>
                    <a:pt x="343" y="888"/>
                    <a:pt x="343" y="888"/>
                    <a:pt x="343" y="888"/>
                  </a:cubicBezTo>
                  <a:cubicBezTo>
                    <a:pt x="351" y="892"/>
                    <a:pt x="358" y="894"/>
                    <a:pt x="364" y="896"/>
                  </a:cubicBezTo>
                  <a:cubicBezTo>
                    <a:pt x="387" y="902"/>
                    <a:pt x="387" y="902"/>
                    <a:pt x="387" y="902"/>
                  </a:cubicBezTo>
                  <a:cubicBezTo>
                    <a:pt x="356" y="924"/>
                    <a:pt x="337" y="960"/>
                    <a:pt x="337" y="999"/>
                  </a:cubicBezTo>
                  <a:cubicBezTo>
                    <a:pt x="337" y="1153"/>
                    <a:pt x="337" y="1153"/>
                    <a:pt x="337" y="1153"/>
                  </a:cubicBezTo>
                  <a:cubicBezTo>
                    <a:pt x="337" y="1165"/>
                    <a:pt x="347" y="1175"/>
                    <a:pt x="359" y="1175"/>
                  </a:cubicBezTo>
                  <a:cubicBezTo>
                    <a:pt x="372" y="1175"/>
                    <a:pt x="382" y="1165"/>
                    <a:pt x="382" y="1153"/>
                  </a:cubicBezTo>
                  <a:cubicBezTo>
                    <a:pt x="382" y="999"/>
                    <a:pt x="382" y="999"/>
                    <a:pt x="382" y="999"/>
                  </a:cubicBezTo>
                  <a:cubicBezTo>
                    <a:pt x="382" y="970"/>
                    <a:pt x="399" y="943"/>
                    <a:pt x="426" y="932"/>
                  </a:cubicBezTo>
                  <a:cubicBezTo>
                    <a:pt x="554" y="875"/>
                    <a:pt x="554" y="875"/>
                    <a:pt x="554" y="875"/>
                  </a:cubicBezTo>
                  <a:cubicBezTo>
                    <a:pt x="595" y="956"/>
                    <a:pt x="677" y="1007"/>
                    <a:pt x="768" y="1007"/>
                  </a:cubicBezTo>
                  <a:cubicBezTo>
                    <a:pt x="859" y="1007"/>
                    <a:pt x="942" y="956"/>
                    <a:pt x="982" y="875"/>
                  </a:cubicBezTo>
                  <a:cubicBezTo>
                    <a:pt x="1110" y="932"/>
                    <a:pt x="1110" y="932"/>
                    <a:pt x="1110" y="932"/>
                  </a:cubicBezTo>
                  <a:cubicBezTo>
                    <a:pt x="1137" y="943"/>
                    <a:pt x="1154" y="970"/>
                    <a:pt x="1154" y="999"/>
                  </a:cubicBezTo>
                  <a:cubicBezTo>
                    <a:pt x="1154" y="1153"/>
                    <a:pt x="1154" y="1153"/>
                    <a:pt x="1154" y="1153"/>
                  </a:cubicBezTo>
                  <a:cubicBezTo>
                    <a:pt x="1154" y="1165"/>
                    <a:pt x="1164" y="1175"/>
                    <a:pt x="1177" y="1175"/>
                  </a:cubicBezTo>
                  <a:cubicBezTo>
                    <a:pt x="1189" y="1175"/>
                    <a:pt x="1199" y="1165"/>
                    <a:pt x="1199" y="1153"/>
                  </a:cubicBezTo>
                  <a:cubicBezTo>
                    <a:pt x="1199" y="999"/>
                    <a:pt x="1199" y="999"/>
                    <a:pt x="1199" y="999"/>
                  </a:cubicBezTo>
                  <a:cubicBezTo>
                    <a:pt x="1199" y="970"/>
                    <a:pt x="1189" y="943"/>
                    <a:pt x="1171" y="922"/>
                  </a:cubicBezTo>
                  <a:cubicBezTo>
                    <a:pt x="1206" y="905"/>
                    <a:pt x="1206" y="905"/>
                    <a:pt x="1206" y="905"/>
                  </a:cubicBezTo>
                  <a:cubicBezTo>
                    <a:pt x="1232" y="929"/>
                    <a:pt x="1232" y="929"/>
                    <a:pt x="1232" y="929"/>
                  </a:cubicBezTo>
                  <a:cubicBezTo>
                    <a:pt x="1250" y="947"/>
                    <a:pt x="1274" y="956"/>
                    <a:pt x="1297" y="956"/>
                  </a:cubicBezTo>
                  <a:cubicBezTo>
                    <a:pt x="1321" y="956"/>
                    <a:pt x="1344" y="947"/>
                    <a:pt x="1362" y="929"/>
                  </a:cubicBezTo>
                  <a:cubicBezTo>
                    <a:pt x="1388" y="905"/>
                    <a:pt x="1388" y="905"/>
                    <a:pt x="1388" y="905"/>
                  </a:cubicBezTo>
                  <a:cubicBezTo>
                    <a:pt x="1464" y="942"/>
                    <a:pt x="1464" y="942"/>
                    <a:pt x="1464" y="942"/>
                  </a:cubicBezTo>
                  <a:cubicBezTo>
                    <a:pt x="1480" y="951"/>
                    <a:pt x="1491" y="968"/>
                    <a:pt x="1491" y="987"/>
                  </a:cubicBezTo>
                  <a:cubicBezTo>
                    <a:pt x="1491" y="1153"/>
                    <a:pt x="1491" y="1153"/>
                    <a:pt x="1491" y="1153"/>
                  </a:cubicBezTo>
                  <a:cubicBezTo>
                    <a:pt x="1491" y="1165"/>
                    <a:pt x="1501" y="1175"/>
                    <a:pt x="1514" y="1175"/>
                  </a:cubicBezTo>
                  <a:cubicBezTo>
                    <a:pt x="1526" y="1175"/>
                    <a:pt x="1536" y="1165"/>
                    <a:pt x="1536" y="1153"/>
                  </a:cubicBezTo>
                  <a:cubicBezTo>
                    <a:pt x="1536" y="987"/>
                    <a:pt x="1536" y="987"/>
                    <a:pt x="1536" y="987"/>
                  </a:cubicBezTo>
                  <a:cubicBezTo>
                    <a:pt x="1536" y="951"/>
                    <a:pt x="1516" y="918"/>
                    <a:pt x="1484" y="902"/>
                  </a:cubicBezTo>
                  <a:close/>
                  <a:moveTo>
                    <a:pt x="1297" y="358"/>
                  </a:moveTo>
                  <a:cubicBezTo>
                    <a:pt x="1338" y="358"/>
                    <a:pt x="1371" y="385"/>
                    <a:pt x="1371" y="419"/>
                  </a:cubicBezTo>
                  <a:cubicBezTo>
                    <a:pt x="1371" y="421"/>
                    <a:pt x="1371" y="422"/>
                    <a:pt x="1371" y="424"/>
                  </a:cubicBezTo>
                  <a:cubicBezTo>
                    <a:pt x="1348" y="414"/>
                    <a:pt x="1323" y="409"/>
                    <a:pt x="1297" y="409"/>
                  </a:cubicBezTo>
                  <a:cubicBezTo>
                    <a:pt x="1271" y="409"/>
                    <a:pt x="1246" y="414"/>
                    <a:pt x="1224" y="424"/>
                  </a:cubicBezTo>
                  <a:cubicBezTo>
                    <a:pt x="1224" y="422"/>
                    <a:pt x="1223" y="421"/>
                    <a:pt x="1223" y="419"/>
                  </a:cubicBezTo>
                  <a:cubicBezTo>
                    <a:pt x="1223" y="385"/>
                    <a:pt x="1256" y="358"/>
                    <a:pt x="1297" y="358"/>
                  </a:cubicBezTo>
                  <a:close/>
                  <a:moveTo>
                    <a:pt x="263" y="905"/>
                  </a:moveTo>
                  <a:cubicBezTo>
                    <a:pt x="212" y="853"/>
                    <a:pt x="212" y="853"/>
                    <a:pt x="212" y="853"/>
                  </a:cubicBezTo>
                  <a:cubicBezTo>
                    <a:pt x="213" y="849"/>
                    <a:pt x="213" y="845"/>
                    <a:pt x="213" y="840"/>
                  </a:cubicBezTo>
                  <a:cubicBezTo>
                    <a:pt x="213" y="831"/>
                    <a:pt x="213" y="831"/>
                    <a:pt x="213" y="831"/>
                  </a:cubicBezTo>
                  <a:cubicBezTo>
                    <a:pt x="227" y="835"/>
                    <a:pt x="242" y="838"/>
                    <a:pt x="258" y="839"/>
                  </a:cubicBezTo>
                  <a:cubicBezTo>
                    <a:pt x="260" y="839"/>
                    <a:pt x="261" y="839"/>
                    <a:pt x="263" y="839"/>
                  </a:cubicBezTo>
                  <a:cubicBezTo>
                    <a:pt x="280" y="839"/>
                    <a:pt x="297" y="836"/>
                    <a:pt x="313" y="831"/>
                  </a:cubicBezTo>
                  <a:cubicBezTo>
                    <a:pt x="313" y="840"/>
                    <a:pt x="313" y="840"/>
                    <a:pt x="313" y="840"/>
                  </a:cubicBezTo>
                  <a:cubicBezTo>
                    <a:pt x="313" y="845"/>
                    <a:pt x="313" y="849"/>
                    <a:pt x="314" y="853"/>
                  </a:cubicBezTo>
                  <a:lnTo>
                    <a:pt x="263" y="905"/>
                  </a:lnTo>
                  <a:close/>
                  <a:moveTo>
                    <a:pt x="259" y="794"/>
                  </a:moveTo>
                  <a:cubicBezTo>
                    <a:pt x="194" y="792"/>
                    <a:pt x="141" y="734"/>
                    <a:pt x="141" y="666"/>
                  </a:cubicBezTo>
                  <a:cubicBezTo>
                    <a:pt x="141" y="624"/>
                    <a:pt x="141" y="624"/>
                    <a:pt x="141" y="624"/>
                  </a:cubicBezTo>
                  <a:cubicBezTo>
                    <a:pt x="141" y="620"/>
                    <a:pt x="140" y="617"/>
                    <a:pt x="139" y="614"/>
                  </a:cubicBezTo>
                  <a:cubicBezTo>
                    <a:pt x="125" y="586"/>
                    <a:pt x="125" y="586"/>
                    <a:pt x="125" y="586"/>
                  </a:cubicBezTo>
                  <a:cubicBezTo>
                    <a:pt x="120" y="576"/>
                    <a:pt x="117" y="564"/>
                    <a:pt x="117" y="553"/>
                  </a:cubicBezTo>
                  <a:cubicBezTo>
                    <a:pt x="117" y="552"/>
                    <a:pt x="117" y="552"/>
                    <a:pt x="117" y="552"/>
                  </a:cubicBezTo>
                  <a:cubicBezTo>
                    <a:pt x="117" y="498"/>
                    <a:pt x="161" y="454"/>
                    <a:pt x="215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09" y="547"/>
                    <a:pt x="409" y="547"/>
                    <a:pt x="409" y="547"/>
                  </a:cubicBezTo>
                  <a:cubicBezTo>
                    <a:pt x="409" y="562"/>
                    <a:pt x="405" y="577"/>
                    <a:pt x="398" y="591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7"/>
                    <a:pt x="385" y="620"/>
                    <a:pt x="385" y="624"/>
                  </a:cubicBezTo>
                  <a:cubicBezTo>
                    <a:pt x="385" y="672"/>
                    <a:pt x="385" y="672"/>
                    <a:pt x="385" y="672"/>
                  </a:cubicBezTo>
                  <a:cubicBezTo>
                    <a:pt x="385" y="705"/>
                    <a:pt x="372" y="736"/>
                    <a:pt x="348" y="759"/>
                  </a:cubicBezTo>
                  <a:cubicBezTo>
                    <a:pt x="324" y="782"/>
                    <a:pt x="292" y="795"/>
                    <a:pt x="259" y="794"/>
                  </a:cubicBezTo>
                  <a:close/>
                  <a:moveTo>
                    <a:pt x="447" y="873"/>
                  </a:moveTo>
                  <a:cubicBezTo>
                    <a:pt x="376" y="853"/>
                    <a:pt x="376" y="853"/>
                    <a:pt x="376" y="853"/>
                  </a:cubicBezTo>
                  <a:cubicBezTo>
                    <a:pt x="358" y="847"/>
                    <a:pt x="358" y="845"/>
                    <a:pt x="358" y="840"/>
                  </a:cubicBezTo>
                  <a:cubicBezTo>
                    <a:pt x="358" y="809"/>
                    <a:pt x="358" y="809"/>
                    <a:pt x="358" y="809"/>
                  </a:cubicBezTo>
                  <a:cubicBezTo>
                    <a:pt x="365" y="804"/>
                    <a:pt x="372" y="798"/>
                    <a:pt x="379" y="792"/>
                  </a:cubicBezTo>
                  <a:cubicBezTo>
                    <a:pt x="384" y="787"/>
                    <a:pt x="388" y="782"/>
                    <a:pt x="392" y="778"/>
                  </a:cubicBezTo>
                  <a:cubicBezTo>
                    <a:pt x="395" y="785"/>
                    <a:pt x="401" y="791"/>
                    <a:pt x="408" y="796"/>
                  </a:cubicBezTo>
                  <a:cubicBezTo>
                    <a:pt x="426" y="808"/>
                    <a:pt x="460" y="827"/>
                    <a:pt x="510" y="845"/>
                  </a:cubicBezTo>
                  <a:lnTo>
                    <a:pt x="447" y="873"/>
                  </a:lnTo>
                  <a:close/>
                  <a:moveTo>
                    <a:pt x="768" y="962"/>
                  </a:moveTo>
                  <a:cubicBezTo>
                    <a:pt x="695" y="962"/>
                    <a:pt x="629" y="921"/>
                    <a:pt x="595" y="857"/>
                  </a:cubicBezTo>
                  <a:cubicBezTo>
                    <a:pt x="628" y="842"/>
                    <a:pt x="628" y="842"/>
                    <a:pt x="628" y="842"/>
                  </a:cubicBezTo>
                  <a:cubicBezTo>
                    <a:pt x="654" y="831"/>
                    <a:pt x="670" y="805"/>
                    <a:pt x="670" y="778"/>
                  </a:cubicBezTo>
                  <a:cubicBezTo>
                    <a:pt x="670" y="724"/>
                    <a:pt x="670" y="724"/>
                    <a:pt x="670" y="724"/>
                  </a:cubicBezTo>
                  <a:cubicBezTo>
                    <a:pt x="700" y="736"/>
                    <a:pt x="733" y="742"/>
                    <a:pt x="768" y="742"/>
                  </a:cubicBezTo>
                  <a:cubicBezTo>
                    <a:pt x="803" y="742"/>
                    <a:pt x="836" y="736"/>
                    <a:pt x="866" y="724"/>
                  </a:cubicBezTo>
                  <a:cubicBezTo>
                    <a:pt x="866" y="778"/>
                    <a:pt x="866" y="778"/>
                    <a:pt x="866" y="778"/>
                  </a:cubicBezTo>
                  <a:cubicBezTo>
                    <a:pt x="866" y="805"/>
                    <a:pt x="882" y="831"/>
                    <a:pt x="908" y="842"/>
                  </a:cubicBezTo>
                  <a:cubicBezTo>
                    <a:pt x="941" y="857"/>
                    <a:pt x="941" y="857"/>
                    <a:pt x="941" y="857"/>
                  </a:cubicBezTo>
                  <a:cubicBezTo>
                    <a:pt x="908" y="921"/>
                    <a:pt x="841" y="962"/>
                    <a:pt x="768" y="962"/>
                  </a:cubicBezTo>
                  <a:close/>
                  <a:moveTo>
                    <a:pt x="963" y="817"/>
                  </a:moveTo>
                  <a:cubicBezTo>
                    <a:pt x="926" y="801"/>
                    <a:pt x="926" y="801"/>
                    <a:pt x="926" y="801"/>
                  </a:cubicBezTo>
                  <a:cubicBezTo>
                    <a:pt x="917" y="797"/>
                    <a:pt x="911" y="788"/>
                    <a:pt x="911" y="778"/>
                  </a:cubicBezTo>
                  <a:cubicBezTo>
                    <a:pt x="911" y="700"/>
                    <a:pt x="911" y="700"/>
                    <a:pt x="911" y="700"/>
                  </a:cubicBezTo>
                  <a:cubicBezTo>
                    <a:pt x="983" y="653"/>
                    <a:pt x="1031" y="572"/>
                    <a:pt x="1031" y="479"/>
                  </a:cubicBezTo>
                  <a:cubicBezTo>
                    <a:pt x="1031" y="437"/>
                    <a:pt x="1031" y="437"/>
                    <a:pt x="1031" y="437"/>
                  </a:cubicBezTo>
                  <a:cubicBezTo>
                    <a:pt x="1031" y="410"/>
                    <a:pt x="1019" y="384"/>
                    <a:pt x="999" y="366"/>
                  </a:cubicBezTo>
                  <a:cubicBezTo>
                    <a:pt x="954" y="327"/>
                    <a:pt x="851" y="258"/>
                    <a:pt x="674" y="241"/>
                  </a:cubicBezTo>
                  <a:cubicBezTo>
                    <a:pt x="662" y="239"/>
                    <a:pt x="651" y="248"/>
                    <a:pt x="649" y="261"/>
                  </a:cubicBezTo>
                  <a:cubicBezTo>
                    <a:pt x="648" y="273"/>
                    <a:pt x="657" y="284"/>
                    <a:pt x="670" y="285"/>
                  </a:cubicBezTo>
                  <a:cubicBezTo>
                    <a:pt x="835" y="302"/>
                    <a:pt x="928" y="364"/>
                    <a:pt x="969" y="400"/>
                  </a:cubicBezTo>
                  <a:cubicBezTo>
                    <a:pt x="980" y="409"/>
                    <a:pt x="986" y="423"/>
                    <a:pt x="986" y="437"/>
                  </a:cubicBezTo>
                  <a:cubicBezTo>
                    <a:pt x="986" y="479"/>
                    <a:pt x="986" y="479"/>
                    <a:pt x="986" y="479"/>
                  </a:cubicBezTo>
                  <a:cubicBezTo>
                    <a:pt x="986" y="600"/>
                    <a:pt x="888" y="697"/>
                    <a:pt x="768" y="697"/>
                  </a:cubicBezTo>
                  <a:cubicBezTo>
                    <a:pt x="648" y="697"/>
                    <a:pt x="550" y="600"/>
                    <a:pt x="550" y="479"/>
                  </a:cubicBezTo>
                  <a:cubicBezTo>
                    <a:pt x="550" y="461"/>
                    <a:pt x="550" y="461"/>
                    <a:pt x="550" y="461"/>
                  </a:cubicBezTo>
                  <a:cubicBezTo>
                    <a:pt x="550" y="452"/>
                    <a:pt x="555" y="444"/>
                    <a:pt x="563" y="439"/>
                  </a:cubicBezTo>
                  <a:cubicBezTo>
                    <a:pt x="591" y="423"/>
                    <a:pt x="628" y="393"/>
                    <a:pt x="645" y="342"/>
                  </a:cubicBezTo>
                  <a:cubicBezTo>
                    <a:pt x="649" y="330"/>
                    <a:pt x="643" y="318"/>
                    <a:pt x="631" y="314"/>
                  </a:cubicBezTo>
                  <a:cubicBezTo>
                    <a:pt x="619" y="310"/>
                    <a:pt x="606" y="316"/>
                    <a:pt x="602" y="328"/>
                  </a:cubicBezTo>
                  <a:cubicBezTo>
                    <a:pt x="590" y="366"/>
                    <a:pt x="562" y="388"/>
                    <a:pt x="540" y="400"/>
                  </a:cubicBezTo>
                  <a:cubicBezTo>
                    <a:pt x="519" y="413"/>
                    <a:pt x="505" y="436"/>
                    <a:pt x="505" y="461"/>
                  </a:cubicBezTo>
                  <a:cubicBezTo>
                    <a:pt x="505" y="479"/>
                    <a:pt x="505" y="479"/>
                    <a:pt x="505" y="479"/>
                  </a:cubicBezTo>
                  <a:cubicBezTo>
                    <a:pt x="505" y="572"/>
                    <a:pt x="553" y="653"/>
                    <a:pt x="625" y="700"/>
                  </a:cubicBezTo>
                  <a:cubicBezTo>
                    <a:pt x="625" y="778"/>
                    <a:pt x="625" y="778"/>
                    <a:pt x="625" y="778"/>
                  </a:cubicBezTo>
                  <a:cubicBezTo>
                    <a:pt x="625" y="788"/>
                    <a:pt x="619" y="797"/>
                    <a:pt x="610" y="801"/>
                  </a:cubicBezTo>
                  <a:cubicBezTo>
                    <a:pt x="573" y="817"/>
                    <a:pt x="573" y="817"/>
                    <a:pt x="573" y="817"/>
                  </a:cubicBezTo>
                  <a:cubicBezTo>
                    <a:pt x="500" y="798"/>
                    <a:pt x="454" y="772"/>
                    <a:pt x="433" y="758"/>
                  </a:cubicBezTo>
                  <a:cubicBezTo>
                    <a:pt x="432" y="758"/>
                    <a:pt x="432" y="758"/>
                    <a:pt x="432" y="757"/>
                  </a:cubicBezTo>
                  <a:cubicBezTo>
                    <a:pt x="440" y="711"/>
                    <a:pt x="460" y="577"/>
                    <a:pt x="478" y="337"/>
                  </a:cubicBezTo>
                  <a:cubicBezTo>
                    <a:pt x="484" y="248"/>
                    <a:pt x="516" y="174"/>
                    <a:pt x="568" y="122"/>
                  </a:cubicBezTo>
                  <a:cubicBezTo>
                    <a:pt x="619" y="72"/>
                    <a:pt x="689" y="45"/>
                    <a:pt x="768" y="45"/>
                  </a:cubicBezTo>
                  <a:cubicBezTo>
                    <a:pt x="847" y="45"/>
                    <a:pt x="917" y="72"/>
                    <a:pt x="968" y="122"/>
                  </a:cubicBezTo>
                  <a:cubicBezTo>
                    <a:pt x="1020" y="174"/>
                    <a:pt x="1052" y="248"/>
                    <a:pt x="1058" y="337"/>
                  </a:cubicBezTo>
                  <a:cubicBezTo>
                    <a:pt x="1076" y="577"/>
                    <a:pt x="1096" y="711"/>
                    <a:pt x="1104" y="757"/>
                  </a:cubicBezTo>
                  <a:cubicBezTo>
                    <a:pt x="1104" y="758"/>
                    <a:pt x="1104" y="758"/>
                    <a:pt x="1103" y="758"/>
                  </a:cubicBezTo>
                  <a:cubicBezTo>
                    <a:pt x="1082" y="772"/>
                    <a:pt x="1036" y="798"/>
                    <a:pt x="963" y="817"/>
                  </a:cubicBezTo>
                  <a:close/>
                  <a:moveTo>
                    <a:pt x="1202" y="855"/>
                  </a:moveTo>
                  <a:cubicBezTo>
                    <a:pt x="1202" y="856"/>
                    <a:pt x="1202" y="856"/>
                    <a:pt x="1202" y="856"/>
                  </a:cubicBezTo>
                  <a:cubicBezTo>
                    <a:pt x="1131" y="892"/>
                    <a:pt x="1131" y="892"/>
                    <a:pt x="1131" y="892"/>
                  </a:cubicBezTo>
                  <a:cubicBezTo>
                    <a:pt x="1130" y="891"/>
                    <a:pt x="1129" y="891"/>
                    <a:pt x="1129" y="890"/>
                  </a:cubicBezTo>
                  <a:cubicBezTo>
                    <a:pt x="1026" y="845"/>
                    <a:pt x="1026" y="845"/>
                    <a:pt x="1026" y="845"/>
                  </a:cubicBezTo>
                  <a:cubicBezTo>
                    <a:pt x="1076" y="827"/>
                    <a:pt x="1110" y="808"/>
                    <a:pt x="1128" y="796"/>
                  </a:cubicBezTo>
                  <a:cubicBezTo>
                    <a:pt x="1143" y="786"/>
                    <a:pt x="1151" y="768"/>
                    <a:pt x="1148" y="749"/>
                  </a:cubicBezTo>
                  <a:cubicBezTo>
                    <a:pt x="1148" y="748"/>
                    <a:pt x="1148" y="747"/>
                    <a:pt x="1148" y="746"/>
                  </a:cubicBezTo>
                  <a:cubicBezTo>
                    <a:pt x="1160" y="772"/>
                    <a:pt x="1179" y="793"/>
                    <a:pt x="1202" y="809"/>
                  </a:cubicBezTo>
                  <a:lnTo>
                    <a:pt x="1202" y="855"/>
                  </a:lnTo>
                  <a:close/>
                  <a:moveTo>
                    <a:pt x="1331" y="897"/>
                  </a:moveTo>
                  <a:cubicBezTo>
                    <a:pt x="1312" y="915"/>
                    <a:pt x="1282" y="915"/>
                    <a:pt x="1263" y="897"/>
                  </a:cubicBezTo>
                  <a:cubicBezTo>
                    <a:pt x="1242" y="877"/>
                    <a:pt x="1242" y="877"/>
                    <a:pt x="1242" y="877"/>
                  </a:cubicBezTo>
                  <a:cubicBezTo>
                    <a:pt x="1245" y="870"/>
                    <a:pt x="1247" y="863"/>
                    <a:pt x="1247" y="855"/>
                  </a:cubicBezTo>
                  <a:cubicBezTo>
                    <a:pt x="1247" y="831"/>
                    <a:pt x="1247" y="831"/>
                    <a:pt x="1247" y="831"/>
                  </a:cubicBezTo>
                  <a:cubicBezTo>
                    <a:pt x="1263" y="836"/>
                    <a:pt x="1280" y="839"/>
                    <a:pt x="1297" y="839"/>
                  </a:cubicBezTo>
                  <a:cubicBezTo>
                    <a:pt x="1314" y="839"/>
                    <a:pt x="1331" y="836"/>
                    <a:pt x="1347" y="831"/>
                  </a:cubicBezTo>
                  <a:cubicBezTo>
                    <a:pt x="1347" y="855"/>
                    <a:pt x="1347" y="855"/>
                    <a:pt x="1347" y="855"/>
                  </a:cubicBezTo>
                  <a:cubicBezTo>
                    <a:pt x="1347" y="863"/>
                    <a:pt x="1349" y="870"/>
                    <a:pt x="1352" y="877"/>
                  </a:cubicBezTo>
                  <a:lnTo>
                    <a:pt x="1331" y="897"/>
                  </a:lnTo>
                  <a:close/>
                  <a:moveTo>
                    <a:pt x="1297" y="794"/>
                  </a:moveTo>
                  <a:cubicBezTo>
                    <a:pt x="1235" y="794"/>
                    <a:pt x="1183" y="747"/>
                    <a:pt x="1176" y="685"/>
                  </a:cubicBezTo>
                  <a:cubicBezTo>
                    <a:pt x="1176" y="682"/>
                    <a:pt x="1175" y="679"/>
                    <a:pt x="1173" y="676"/>
                  </a:cubicBezTo>
                  <a:cubicBezTo>
                    <a:pt x="1159" y="653"/>
                    <a:pt x="1151" y="626"/>
                    <a:pt x="1151" y="600"/>
                  </a:cubicBezTo>
                  <a:cubicBezTo>
                    <a:pt x="1151" y="519"/>
                    <a:pt x="1217" y="454"/>
                    <a:pt x="1297" y="454"/>
                  </a:cubicBezTo>
                  <a:cubicBezTo>
                    <a:pt x="1377" y="454"/>
                    <a:pt x="1443" y="519"/>
                    <a:pt x="1443" y="600"/>
                  </a:cubicBezTo>
                  <a:cubicBezTo>
                    <a:pt x="1443" y="615"/>
                    <a:pt x="1440" y="631"/>
                    <a:pt x="1436" y="645"/>
                  </a:cubicBezTo>
                  <a:cubicBezTo>
                    <a:pt x="1372" y="580"/>
                    <a:pt x="1259" y="555"/>
                    <a:pt x="1254" y="554"/>
                  </a:cubicBezTo>
                  <a:cubicBezTo>
                    <a:pt x="1247" y="552"/>
                    <a:pt x="1240" y="554"/>
                    <a:pt x="1235" y="558"/>
                  </a:cubicBezTo>
                  <a:cubicBezTo>
                    <a:pt x="1230" y="562"/>
                    <a:pt x="1226" y="569"/>
                    <a:pt x="1226" y="576"/>
                  </a:cubicBezTo>
                  <a:cubicBezTo>
                    <a:pt x="1226" y="576"/>
                    <a:pt x="1225" y="591"/>
                    <a:pt x="1209" y="608"/>
                  </a:cubicBezTo>
                  <a:cubicBezTo>
                    <a:pt x="1200" y="617"/>
                    <a:pt x="1200" y="631"/>
                    <a:pt x="1209" y="640"/>
                  </a:cubicBezTo>
                  <a:cubicBezTo>
                    <a:pt x="1218" y="648"/>
                    <a:pt x="1232" y="648"/>
                    <a:pt x="1241" y="640"/>
                  </a:cubicBezTo>
                  <a:cubicBezTo>
                    <a:pt x="1253" y="627"/>
                    <a:pt x="1261" y="614"/>
                    <a:pt x="1265" y="603"/>
                  </a:cubicBezTo>
                  <a:cubicBezTo>
                    <a:pt x="1303" y="615"/>
                    <a:pt x="1382" y="643"/>
                    <a:pt x="1417" y="693"/>
                  </a:cubicBezTo>
                  <a:cubicBezTo>
                    <a:pt x="1407" y="751"/>
                    <a:pt x="1357" y="794"/>
                    <a:pt x="1297" y="794"/>
                  </a:cubicBezTo>
                  <a:close/>
                  <a:moveTo>
                    <a:pt x="1297" y="794"/>
                  </a:moveTo>
                  <a:cubicBezTo>
                    <a:pt x="1297" y="794"/>
                    <a:pt x="1297" y="794"/>
                    <a:pt x="1297" y="794"/>
                  </a:cubicBezTo>
                </a:path>
              </a:pathLst>
            </a:custGeom>
            <a:solidFill>
              <a:srgbClr val="555557"/>
            </a:solidFill>
            <a:ln>
              <a:solidFill>
                <a:schemeClr val="accent4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160">
              <a:extLst>
                <a:ext uri="{FF2B5EF4-FFF2-40B4-BE49-F238E27FC236}">
                  <a16:creationId xmlns:a16="http://schemas.microsoft.com/office/drawing/2014/main" id="{99A5E8C2-A213-42FA-89F9-16039FE9B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32768" y="1773699"/>
              <a:ext cx="509617" cy="388463"/>
            </a:xfrm>
            <a:custGeom>
              <a:avLst/>
              <a:gdLst>
                <a:gd name="T0" fmla="*/ 1392 w 1536"/>
                <a:gd name="T1" fmla="*/ 809 h 1175"/>
                <a:gd name="T2" fmla="*/ 1416 w 1536"/>
                <a:gd name="T3" fmla="*/ 419 h 1175"/>
                <a:gd name="T4" fmla="*/ 1120 w 1536"/>
                <a:gd name="T5" fmla="*/ 529 h 1175"/>
                <a:gd name="T6" fmla="*/ 536 w 1536"/>
                <a:gd name="T7" fmla="*/ 90 h 1175"/>
                <a:gd name="T8" fmla="*/ 72 w 1536"/>
                <a:gd name="T9" fmla="*/ 552 h 1175"/>
                <a:gd name="T10" fmla="*/ 96 w 1536"/>
                <a:gd name="T11" fmla="*/ 666 h 1175"/>
                <a:gd name="T12" fmla="*/ 69 w 1536"/>
                <a:gd name="T13" fmla="*/ 876 h 1175"/>
                <a:gd name="T14" fmla="*/ 45 w 1536"/>
                <a:gd name="T15" fmla="*/ 1153 h 1175"/>
                <a:gd name="T16" fmla="*/ 183 w 1536"/>
                <a:gd name="T17" fmla="*/ 889 h 1175"/>
                <a:gd name="T18" fmla="*/ 285 w 1536"/>
                <a:gd name="T19" fmla="*/ 1153 h 1175"/>
                <a:gd name="T20" fmla="*/ 387 w 1536"/>
                <a:gd name="T21" fmla="*/ 902 h 1175"/>
                <a:gd name="T22" fmla="*/ 382 w 1536"/>
                <a:gd name="T23" fmla="*/ 1153 h 1175"/>
                <a:gd name="T24" fmla="*/ 768 w 1536"/>
                <a:gd name="T25" fmla="*/ 1007 h 1175"/>
                <a:gd name="T26" fmla="*/ 1154 w 1536"/>
                <a:gd name="T27" fmla="*/ 1153 h 1175"/>
                <a:gd name="T28" fmla="*/ 1171 w 1536"/>
                <a:gd name="T29" fmla="*/ 922 h 1175"/>
                <a:gd name="T30" fmla="*/ 1362 w 1536"/>
                <a:gd name="T31" fmla="*/ 929 h 1175"/>
                <a:gd name="T32" fmla="*/ 1491 w 1536"/>
                <a:gd name="T33" fmla="*/ 1153 h 1175"/>
                <a:gd name="T34" fmla="*/ 1484 w 1536"/>
                <a:gd name="T35" fmla="*/ 902 h 1175"/>
                <a:gd name="T36" fmla="*/ 1297 w 1536"/>
                <a:gd name="T37" fmla="*/ 409 h 1175"/>
                <a:gd name="T38" fmla="*/ 263 w 1536"/>
                <a:gd name="T39" fmla="*/ 905 h 1175"/>
                <a:gd name="T40" fmla="*/ 258 w 1536"/>
                <a:gd name="T41" fmla="*/ 839 h 1175"/>
                <a:gd name="T42" fmla="*/ 314 w 1536"/>
                <a:gd name="T43" fmla="*/ 853 h 1175"/>
                <a:gd name="T44" fmla="*/ 141 w 1536"/>
                <a:gd name="T45" fmla="*/ 624 h 1175"/>
                <a:gd name="T46" fmla="*/ 117 w 1536"/>
                <a:gd name="T47" fmla="*/ 552 h 1175"/>
                <a:gd name="T48" fmla="*/ 398 w 1536"/>
                <a:gd name="T49" fmla="*/ 591 h 1175"/>
                <a:gd name="T50" fmla="*/ 348 w 1536"/>
                <a:gd name="T51" fmla="*/ 759 h 1175"/>
                <a:gd name="T52" fmla="*/ 358 w 1536"/>
                <a:gd name="T53" fmla="*/ 840 h 1175"/>
                <a:gd name="T54" fmla="*/ 408 w 1536"/>
                <a:gd name="T55" fmla="*/ 796 h 1175"/>
                <a:gd name="T56" fmla="*/ 595 w 1536"/>
                <a:gd name="T57" fmla="*/ 857 h 1175"/>
                <a:gd name="T58" fmla="*/ 768 w 1536"/>
                <a:gd name="T59" fmla="*/ 742 h 1175"/>
                <a:gd name="T60" fmla="*/ 941 w 1536"/>
                <a:gd name="T61" fmla="*/ 857 h 1175"/>
                <a:gd name="T62" fmla="*/ 911 w 1536"/>
                <a:gd name="T63" fmla="*/ 778 h 1175"/>
                <a:gd name="T64" fmla="*/ 999 w 1536"/>
                <a:gd name="T65" fmla="*/ 366 h 1175"/>
                <a:gd name="T66" fmla="*/ 969 w 1536"/>
                <a:gd name="T67" fmla="*/ 400 h 1175"/>
                <a:gd name="T68" fmla="*/ 550 w 1536"/>
                <a:gd name="T69" fmla="*/ 479 h 1175"/>
                <a:gd name="T70" fmla="*/ 631 w 1536"/>
                <a:gd name="T71" fmla="*/ 314 h 1175"/>
                <a:gd name="T72" fmla="*/ 505 w 1536"/>
                <a:gd name="T73" fmla="*/ 479 h 1175"/>
                <a:gd name="T74" fmla="*/ 573 w 1536"/>
                <a:gd name="T75" fmla="*/ 817 h 1175"/>
                <a:gd name="T76" fmla="*/ 568 w 1536"/>
                <a:gd name="T77" fmla="*/ 122 h 1175"/>
                <a:gd name="T78" fmla="*/ 1104 w 1536"/>
                <a:gd name="T79" fmla="*/ 757 h 1175"/>
                <a:gd name="T80" fmla="*/ 1202 w 1536"/>
                <a:gd name="T81" fmla="*/ 856 h 1175"/>
                <a:gd name="T82" fmla="*/ 1128 w 1536"/>
                <a:gd name="T83" fmla="*/ 796 h 1175"/>
                <a:gd name="T84" fmla="*/ 1202 w 1536"/>
                <a:gd name="T85" fmla="*/ 855 h 1175"/>
                <a:gd name="T86" fmla="*/ 1247 w 1536"/>
                <a:gd name="T87" fmla="*/ 855 h 1175"/>
                <a:gd name="T88" fmla="*/ 1347 w 1536"/>
                <a:gd name="T89" fmla="*/ 855 h 1175"/>
                <a:gd name="T90" fmla="*/ 1176 w 1536"/>
                <a:gd name="T91" fmla="*/ 685 h 1175"/>
                <a:gd name="T92" fmla="*/ 1443 w 1536"/>
                <a:gd name="T93" fmla="*/ 600 h 1175"/>
                <a:gd name="T94" fmla="*/ 1226 w 1536"/>
                <a:gd name="T95" fmla="*/ 576 h 1175"/>
                <a:gd name="T96" fmla="*/ 1265 w 1536"/>
                <a:gd name="T97" fmla="*/ 603 h 1175"/>
                <a:gd name="T98" fmla="*/ 1297 w 1536"/>
                <a:gd name="T99" fmla="*/ 794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6" h="1175">
                  <a:moveTo>
                    <a:pt x="1484" y="902"/>
                  </a:moveTo>
                  <a:cubicBezTo>
                    <a:pt x="1393" y="856"/>
                    <a:pt x="1393" y="856"/>
                    <a:pt x="1393" y="856"/>
                  </a:cubicBezTo>
                  <a:cubicBezTo>
                    <a:pt x="1392" y="856"/>
                    <a:pt x="1392" y="856"/>
                    <a:pt x="1392" y="855"/>
                  </a:cubicBezTo>
                  <a:cubicBezTo>
                    <a:pt x="1392" y="809"/>
                    <a:pt x="1392" y="809"/>
                    <a:pt x="1392" y="809"/>
                  </a:cubicBezTo>
                  <a:cubicBezTo>
                    <a:pt x="1429" y="783"/>
                    <a:pt x="1456" y="743"/>
                    <a:pt x="1462" y="695"/>
                  </a:cubicBezTo>
                  <a:cubicBezTo>
                    <a:pt x="1479" y="666"/>
                    <a:pt x="1488" y="633"/>
                    <a:pt x="1488" y="600"/>
                  </a:cubicBezTo>
                  <a:cubicBezTo>
                    <a:pt x="1488" y="537"/>
                    <a:pt x="1458" y="482"/>
                    <a:pt x="1412" y="447"/>
                  </a:cubicBezTo>
                  <a:cubicBezTo>
                    <a:pt x="1414" y="438"/>
                    <a:pt x="1416" y="429"/>
                    <a:pt x="1416" y="419"/>
                  </a:cubicBezTo>
                  <a:cubicBezTo>
                    <a:pt x="1416" y="360"/>
                    <a:pt x="1363" y="313"/>
                    <a:pt x="1297" y="313"/>
                  </a:cubicBezTo>
                  <a:cubicBezTo>
                    <a:pt x="1232" y="313"/>
                    <a:pt x="1178" y="360"/>
                    <a:pt x="1178" y="419"/>
                  </a:cubicBezTo>
                  <a:cubicBezTo>
                    <a:pt x="1178" y="429"/>
                    <a:pt x="1180" y="438"/>
                    <a:pt x="1182" y="447"/>
                  </a:cubicBezTo>
                  <a:cubicBezTo>
                    <a:pt x="1155" y="468"/>
                    <a:pt x="1133" y="496"/>
                    <a:pt x="1120" y="529"/>
                  </a:cubicBezTo>
                  <a:cubicBezTo>
                    <a:pt x="1114" y="474"/>
                    <a:pt x="1109" y="409"/>
                    <a:pt x="1103" y="333"/>
                  </a:cubicBezTo>
                  <a:cubicBezTo>
                    <a:pt x="1096" y="234"/>
                    <a:pt x="1060" y="150"/>
                    <a:pt x="999" y="90"/>
                  </a:cubicBezTo>
                  <a:cubicBezTo>
                    <a:pt x="940" y="31"/>
                    <a:pt x="860" y="0"/>
                    <a:pt x="768" y="0"/>
                  </a:cubicBezTo>
                  <a:cubicBezTo>
                    <a:pt x="676" y="0"/>
                    <a:pt x="596" y="31"/>
                    <a:pt x="536" y="90"/>
                  </a:cubicBezTo>
                  <a:cubicBezTo>
                    <a:pt x="476" y="150"/>
                    <a:pt x="440" y="234"/>
                    <a:pt x="433" y="333"/>
                  </a:cubicBezTo>
                  <a:cubicBezTo>
                    <a:pt x="431" y="360"/>
                    <a:pt x="429" y="385"/>
                    <a:pt x="427" y="409"/>
                  </a:cubicBezTo>
                  <a:cubicBezTo>
                    <a:pt x="215" y="409"/>
                    <a:pt x="215" y="409"/>
                    <a:pt x="215" y="409"/>
                  </a:cubicBezTo>
                  <a:cubicBezTo>
                    <a:pt x="136" y="409"/>
                    <a:pt x="72" y="473"/>
                    <a:pt x="72" y="552"/>
                  </a:cubicBezTo>
                  <a:cubicBezTo>
                    <a:pt x="72" y="553"/>
                    <a:pt x="72" y="553"/>
                    <a:pt x="72" y="553"/>
                  </a:cubicBezTo>
                  <a:cubicBezTo>
                    <a:pt x="72" y="571"/>
                    <a:pt x="76" y="590"/>
                    <a:pt x="85" y="606"/>
                  </a:cubicBezTo>
                  <a:cubicBezTo>
                    <a:pt x="96" y="629"/>
                    <a:pt x="96" y="629"/>
                    <a:pt x="96" y="629"/>
                  </a:cubicBezTo>
                  <a:cubicBezTo>
                    <a:pt x="96" y="666"/>
                    <a:pt x="96" y="666"/>
                    <a:pt x="96" y="666"/>
                  </a:cubicBezTo>
                  <a:cubicBezTo>
                    <a:pt x="96" y="724"/>
                    <a:pt x="125" y="776"/>
                    <a:pt x="168" y="808"/>
                  </a:cubicBezTo>
                  <a:cubicBezTo>
                    <a:pt x="168" y="840"/>
                    <a:pt x="168" y="840"/>
                    <a:pt x="168" y="840"/>
                  </a:cubicBezTo>
                  <a:cubicBezTo>
                    <a:pt x="168" y="844"/>
                    <a:pt x="166" y="848"/>
                    <a:pt x="162" y="849"/>
                  </a:cubicBezTo>
                  <a:cubicBezTo>
                    <a:pt x="69" y="876"/>
                    <a:pt x="69" y="876"/>
                    <a:pt x="69" y="876"/>
                  </a:cubicBezTo>
                  <a:cubicBezTo>
                    <a:pt x="28" y="887"/>
                    <a:pt x="0" y="925"/>
                    <a:pt x="0" y="967"/>
                  </a:cubicBezTo>
                  <a:cubicBezTo>
                    <a:pt x="0" y="1153"/>
                    <a:pt x="0" y="1153"/>
                    <a:pt x="0" y="1153"/>
                  </a:cubicBezTo>
                  <a:cubicBezTo>
                    <a:pt x="0" y="1165"/>
                    <a:pt x="10" y="1175"/>
                    <a:pt x="23" y="1175"/>
                  </a:cubicBezTo>
                  <a:cubicBezTo>
                    <a:pt x="35" y="1175"/>
                    <a:pt x="45" y="1165"/>
                    <a:pt x="45" y="1153"/>
                  </a:cubicBezTo>
                  <a:cubicBezTo>
                    <a:pt x="45" y="967"/>
                    <a:pt x="45" y="967"/>
                    <a:pt x="45" y="967"/>
                  </a:cubicBezTo>
                  <a:cubicBezTo>
                    <a:pt x="45" y="945"/>
                    <a:pt x="60" y="925"/>
                    <a:pt x="81" y="919"/>
                  </a:cubicBezTo>
                  <a:cubicBezTo>
                    <a:pt x="174" y="892"/>
                    <a:pt x="174" y="892"/>
                    <a:pt x="174" y="892"/>
                  </a:cubicBezTo>
                  <a:cubicBezTo>
                    <a:pt x="177" y="891"/>
                    <a:pt x="180" y="890"/>
                    <a:pt x="183" y="889"/>
                  </a:cubicBezTo>
                  <a:cubicBezTo>
                    <a:pt x="240" y="946"/>
                    <a:pt x="240" y="946"/>
                    <a:pt x="240" y="946"/>
                  </a:cubicBezTo>
                  <a:cubicBezTo>
                    <a:pt x="240" y="1153"/>
                    <a:pt x="240" y="1153"/>
                    <a:pt x="240" y="1153"/>
                  </a:cubicBezTo>
                  <a:cubicBezTo>
                    <a:pt x="240" y="1165"/>
                    <a:pt x="251" y="1175"/>
                    <a:pt x="263" y="1175"/>
                  </a:cubicBezTo>
                  <a:cubicBezTo>
                    <a:pt x="275" y="1175"/>
                    <a:pt x="285" y="1165"/>
                    <a:pt x="285" y="1153"/>
                  </a:cubicBezTo>
                  <a:cubicBezTo>
                    <a:pt x="285" y="946"/>
                    <a:pt x="285" y="946"/>
                    <a:pt x="285" y="946"/>
                  </a:cubicBezTo>
                  <a:cubicBezTo>
                    <a:pt x="343" y="888"/>
                    <a:pt x="343" y="888"/>
                    <a:pt x="343" y="888"/>
                  </a:cubicBezTo>
                  <a:cubicBezTo>
                    <a:pt x="351" y="892"/>
                    <a:pt x="358" y="894"/>
                    <a:pt x="364" y="896"/>
                  </a:cubicBezTo>
                  <a:cubicBezTo>
                    <a:pt x="387" y="902"/>
                    <a:pt x="387" y="902"/>
                    <a:pt x="387" y="902"/>
                  </a:cubicBezTo>
                  <a:cubicBezTo>
                    <a:pt x="356" y="924"/>
                    <a:pt x="337" y="960"/>
                    <a:pt x="337" y="999"/>
                  </a:cubicBezTo>
                  <a:cubicBezTo>
                    <a:pt x="337" y="1153"/>
                    <a:pt x="337" y="1153"/>
                    <a:pt x="337" y="1153"/>
                  </a:cubicBezTo>
                  <a:cubicBezTo>
                    <a:pt x="337" y="1165"/>
                    <a:pt x="347" y="1175"/>
                    <a:pt x="359" y="1175"/>
                  </a:cubicBezTo>
                  <a:cubicBezTo>
                    <a:pt x="372" y="1175"/>
                    <a:pt x="382" y="1165"/>
                    <a:pt x="382" y="1153"/>
                  </a:cubicBezTo>
                  <a:cubicBezTo>
                    <a:pt x="382" y="999"/>
                    <a:pt x="382" y="999"/>
                    <a:pt x="382" y="999"/>
                  </a:cubicBezTo>
                  <a:cubicBezTo>
                    <a:pt x="382" y="970"/>
                    <a:pt x="399" y="943"/>
                    <a:pt x="426" y="932"/>
                  </a:cubicBezTo>
                  <a:cubicBezTo>
                    <a:pt x="554" y="875"/>
                    <a:pt x="554" y="875"/>
                    <a:pt x="554" y="875"/>
                  </a:cubicBezTo>
                  <a:cubicBezTo>
                    <a:pt x="595" y="956"/>
                    <a:pt x="677" y="1007"/>
                    <a:pt x="768" y="1007"/>
                  </a:cubicBezTo>
                  <a:cubicBezTo>
                    <a:pt x="859" y="1007"/>
                    <a:pt x="942" y="956"/>
                    <a:pt x="982" y="875"/>
                  </a:cubicBezTo>
                  <a:cubicBezTo>
                    <a:pt x="1110" y="932"/>
                    <a:pt x="1110" y="932"/>
                    <a:pt x="1110" y="932"/>
                  </a:cubicBezTo>
                  <a:cubicBezTo>
                    <a:pt x="1137" y="943"/>
                    <a:pt x="1154" y="970"/>
                    <a:pt x="1154" y="999"/>
                  </a:cubicBezTo>
                  <a:cubicBezTo>
                    <a:pt x="1154" y="1153"/>
                    <a:pt x="1154" y="1153"/>
                    <a:pt x="1154" y="1153"/>
                  </a:cubicBezTo>
                  <a:cubicBezTo>
                    <a:pt x="1154" y="1165"/>
                    <a:pt x="1164" y="1175"/>
                    <a:pt x="1177" y="1175"/>
                  </a:cubicBezTo>
                  <a:cubicBezTo>
                    <a:pt x="1189" y="1175"/>
                    <a:pt x="1199" y="1165"/>
                    <a:pt x="1199" y="1153"/>
                  </a:cubicBezTo>
                  <a:cubicBezTo>
                    <a:pt x="1199" y="999"/>
                    <a:pt x="1199" y="999"/>
                    <a:pt x="1199" y="999"/>
                  </a:cubicBezTo>
                  <a:cubicBezTo>
                    <a:pt x="1199" y="970"/>
                    <a:pt x="1189" y="943"/>
                    <a:pt x="1171" y="922"/>
                  </a:cubicBezTo>
                  <a:cubicBezTo>
                    <a:pt x="1206" y="905"/>
                    <a:pt x="1206" y="905"/>
                    <a:pt x="1206" y="905"/>
                  </a:cubicBezTo>
                  <a:cubicBezTo>
                    <a:pt x="1232" y="929"/>
                    <a:pt x="1232" y="929"/>
                    <a:pt x="1232" y="929"/>
                  </a:cubicBezTo>
                  <a:cubicBezTo>
                    <a:pt x="1250" y="947"/>
                    <a:pt x="1274" y="956"/>
                    <a:pt x="1297" y="956"/>
                  </a:cubicBezTo>
                  <a:cubicBezTo>
                    <a:pt x="1321" y="956"/>
                    <a:pt x="1344" y="947"/>
                    <a:pt x="1362" y="929"/>
                  </a:cubicBezTo>
                  <a:cubicBezTo>
                    <a:pt x="1388" y="905"/>
                    <a:pt x="1388" y="905"/>
                    <a:pt x="1388" y="905"/>
                  </a:cubicBezTo>
                  <a:cubicBezTo>
                    <a:pt x="1464" y="942"/>
                    <a:pt x="1464" y="942"/>
                    <a:pt x="1464" y="942"/>
                  </a:cubicBezTo>
                  <a:cubicBezTo>
                    <a:pt x="1480" y="951"/>
                    <a:pt x="1491" y="968"/>
                    <a:pt x="1491" y="987"/>
                  </a:cubicBezTo>
                  <a:cubicBezTo>
                    <a:pt x="1491" y="1153"/>
                    <a:pt x="1491" y="1153"/>
                    <a:pt x="1491" y="1153"/>
                  </a:cubicBezTo>
                  <a:cubicBezTo>
                    <a:pt x="1491" y="1165"/>
                    <a:pt x="1501" y="1175"/>
                    <a:pt x="1514" y="1175"/>
                  </a:cubicBezTo>
                  <a:cubicBezTo>
                    <a:pt x="1526" y="1175"/>
                    <a:pt x="1536" y="1165"/>
                    <a:pt x="1536" y="1153"/>
                  </a:cubicBezTo>
                  <a:cubicBezTo>
                    <a:pt x="1536" y="987"/>
                    <a:pt x="1536" y="987"/>
                    <a:pt x="1536" y="987"/>
                  </a:cubicBezTo>
                  <a:cubicBezTo>
                    <a:pt x="1536" y="951"/>
                    <a:pt x="1516" y="918"/>
                    <a:pt x="1484" y="902"/>
                  </a:cubicBezTo>
                  <a:close/>
                  <a:moveTo>
                    <a:pt x="1297" y="358"/>
                  </a:moveTo>
                  <a:cubicBezTo>
                    <a:pt x="1338" y="358"/>
                    <a:pt x="1371" y="385"/>
                    <a:pt x="1371" y="419"/>
                  </a:cubicBezTo>
                  <a:cubicBezTo>
                    <a:pt x="1371" y="421"/>
                    <a:pt x="1371" y="422"/>
                    <a:pt x="1371" y="424"/>
                  </a:cubicBezTo>
                  <a:cubicBezTo>
                    <a:pt x="1348" y="414"/>
                    <a:pt x="1323" y="409"/>
                    <a:pt x="1297" y="409"/>
                  </a:cubicBezTo>
                  <a:cubicBezTo>
                    <a:pt x="1271" y="409"/>
                    <a:pt x="1246" y="414"/>
                    <a:pt x="1224" y="424"/>
                  </a:cubicBezTo>
                  <a:cubicBezTo>
                    <a:pt x="1224" y="422"/>
                    <a:pt x="1223" y="421"/>
                    <a:pt x="1223" y="419"/>
                  </a:cubicBezTo>
                  <a:cubicBezTo>
                    <a:pt x="1223" y="385"/>
                    <a:pt x="1256" y="358"/>
                    <a:pt x="1297" y="358"/>
                  </a:cubicBezTo>
                  <a:close/>
                  <a:moveTo>
                    <a:pt x="263" y="905"/>
                  </a:moveTo>
                  <a:cubicBezTo>
                    <a:pt x="212" y="853"/>
                    <a:pt x="212" y="853"/>
                    <a:pt x="212" y="853"/>
                  </a:cubicBezTo>
                  <a:cubicBezTo>
                    <a:pt x="213" y="849"/>
                    <a:pt x="213" y="845"/>
                    <a:pt x="213" y="840"/>
                  </a:cubicBezTo>
                  <a:cubicBezTo>
                    <a:pt x="213" y="831"/>
                    <a:pt x="213" y="831"/>
                    <a:pt x="213" y="831"/>
                  </a:cubicBezTo>
                  <a:cubicBezTo>
                    <a:pt x="227" y="835"/>
                    <a:pt x="242" y="838"/>
                    <a:pt x="258" y="839"/>
                  </a:cubicBezTo>
                  <a:cubicBezTo>
                    <a:pt x="260" y="839"/>
                    <a:pt x="261" y="839"/>
                    <a:pt x="263" y="839"/>
                  </a:cubicBezTo>
                  <a:cubicBezTo>
                    <a:pt x="280" y="839"/>
                    <a:pt x="297" y="836"/>
                    <a:pt x="313" y="831"/>
                  </a:cubicBezTo>
                  <a:cubicBezTo>
                    <a:pt x="313" y="840"/>
                    <a:pt x="313" y="840"/>
                    <a:pt x="313" y="840"/>
                  </a:cubicBezTo>
                  <a:cubicBezTo>
                    <a:pt x="313" y="845"/>
                    <a:pt x="313" y="849"/>
                    <a:pt x="314" y="853"/>
                  </a:cubicBezTo>
                  <a:lnTo>
                    <a:pt x="263" y="905"/>
                  </a:lnTo>
                  <a:close/>
                  <a:moveTo>
                    <a:pt x="259" y="794"/>
                  </a:moveTo>
                  <a:cubicBezTo>
                    <a:pt x="194" y="792"/>
                    <a:pt x="141" y="734"/>
                    <a:pt x="141" y="666"/>
                  </a:cubicBezTo>
                  <a:cubicBezTo>
                    <a:pt x="141" y="624"/>
                    <a:pt x="141" y="624"/>
                    <a:pt x="141" y="624"/>
                  </a:cubicBezTo>
                  <a:cubicBezTo>
                    <a:pt x="141" y="620"/>
                    <a:pt x="140" y="617"/>
                    <a:pt x="139" y="614"/>
                  </a:cubicBezTo>
                  <a:cubicBezTo>
                    <a:pt x="125" y="586"/>
                    <a:pt x="125" y="586"/>
                    <a:pt x="125" y="586"/>
                  </a:cubicBezTo>
                  <a:cubicBezTo>
                    <a:pt x="120" y="576"/>
                    <a:pt x="117" y="564"/>
                    <a:pt x="117" y="553"/>
                  </a:cubicBezTo>
                  <a:cubicBezTo>
                    <a:pt x="117" y="552"/>
                    <a:pt x="117" y="552"/>
                    <a:pt x="117" y="552"/>
                  </a:cubicBezTo>
                  <a:cubicBezTo>
                    <a:pt x="117" y="498"/>
                    <a:pt x="161" y="454"/>
                    <a:pt x="215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09" y="547"/>
                    <a:pt x="409" y="547"/>
                    <a:pt x="409" y="547"/>
                  </a:cubicBezTo>
                  <a:cubicBezTo>
                    <a:pt x="409" y="562"/>
                    <a:pt x="405" y="577"/>
                    <a:pt x="398" y="591"/>
                  </a:cubicBezTo>
                  <a:cubicBezTo>
                    <a:pt x="387" y="614"/>
                    <a:pt x="387" y="614"/>
                    <a:pt x="387" y="614"/>
                  </a:cubicBezTo>
                  <a:cubicBezTo>
                    <a:pt x="386" y="617"/>
                    <a:pt x="385" y="620"/>
                    <a:pt x="385" y="624"/>
                  </a:cubicBezTo>
                  <a:cubicBezTo>
                    <a:pt x="385" y="672"/>
                    <a:pt x="385" y="672"/>
                    <a:pt x="385" y="672"/>
                  </a:cubicBezTo>
                  <a:cubicBezTo>
                    <a:pt x="385" y="705"/>
                    <a:pt x="372" y="736"/>
                    <a:pt x="348" y="759"/>
                  </a:cubicBezTo>
                  <a:cubicBezTo>
                    <a:pt x="324" y="782"/>
                    <a:pt x="292" y="795"/>
                    <a:pt x="259" y="794"/>
                  </a:cubicBezTo>
                  <a:close/>
                  <a:moveTo>
                    <a:pt x="447" y="873"/>
                  </a:moveTo>
                  <a:cubicBezTo>
                    <a:pt x="376" y="853"/>
                    <a:pt x="376" y="853"/>
                    <a:pt x="376" y="853"/>
                  </a:cubicBezTo>
                  <a:cubicBezTo>
                    <a:pt x="358" y="847"/>
                    <a:pt x="358" y="845"/>
                    <a:pt x="358" y="840"/>
                  </a:cubicBezTo>
                  <a:cubicBezTo>
                    <a:pt x="358" y="809"/>
                    <a:pt x="358" y="809"/>
                    <a:pt x="358" y="809"/>
                  </a:cubicBezTo>
                  <a:cubicBezTo>
                    <a:pt x="365" y="804"/>
                    <a:pt x="372" y="798"/>
                    <a:pt x="379" y="792"/>
                  </a:cubicBezTo>
                  <a:cubicBezTo>
                    <a:pt x="384" y="787"/>
                    <a:pt x="388" y="782"/>
                    <a:pt x="392" y="778"/>
                  </a:cubicBezTo>
                  <a:cubicBezTo>
                    <a:pt x="395" y="785"/>
                    <a:pt x="401" y="791"/>
                    <a:pt x="408" y="796"/>
                  </a:cubicBezTo>
                  <a:cubicBezTo>
                    <a:pt x="426" y="808"/>
                    <a:pt x="460" y="827"/>
                    <a:pt x="510" y="845"/>
                  </a:cubicBezTo>
                  <a:lnTo>
                    <a:pt x="447" y="873"/>
                  </a:lnTo>
                  <a:close/>
                  <a:moveTo>
                    <a:pt x="768" y="962"/>
                  </a:moveTo>
                  <a:cubicBezTo>
                    <a:pt x="695" y="962"/>
                    <a:pt x="629" y="921"/>
                    <a:pt x="595" y="857"/>
                  </a:cubicBezTo>
                  <a:cubicBezTo>
                    <a:pt x="628" y="842"/>
                    <a:pt x="628" y="842"/>
                    <a:pt x="628" y="842"/>
                  </a:cubicBezTo>
                  <a:cubicBezTo>
                    <a:pt x="654" y="831"/>
                    <a:pt x="670" y="805"/>
                    <a:pt x="670" y="778"/>
                  </a:cubicBezTo>
                  <a:cubicBezTo>
                    <a:pt x="670" y="724"/>
                    <a:pt x="670" y="724"/>
                    <a:pt x="670" y="724"/>
                  </a:cubicBezTo>
                  <a:cubicBezTo>
                    <a:pt x="700" y="736"/>
                    <a:pt x="733" y="742"/>
                    <a:pt x="768" y="742"/>
                  </a:cubicBezTo>
                  <a:cubicBezTo>
                    <a:pt x="803" y="742"/>
                    <a:pt x="836" y="736"/>
                    <a:pt x="866" y="724"/>
                  </a:cubicBezTo>
                  <a:cubicBezTo>
                    <a:pt x="866" y="778"/>
                    <a:pt x="866" y="778"/>
                    <a:pt x="866" y="778"/>
                  </a:cubicBezTo>
                  <a:cubicBezTo>
                    <a:pt x="866" y="805"/>
                    <a:pt x="882" y="831"/>
                    <a:pt x="908" y="842"/>
                  </a:cubicBezTo>
                  <a:cubicBezTo>
                    <a:pt x="941" y="857"/>
                    <a:pt x="941" y="857"/>
                    <a:pt x="941" y="857"/>
                  </a:cubicBezTo>
                  <a:cubicBezTo>
                    <a:pt x="908" y="921"/>
                    <a:pt x="841" y="962"/>
                    <a:pt x="768" y="962"/>
                  </a:cubicBezTo>
                  <a:close/>
                  <a:moveTo>
                    <a:pt x="963" y="817"/>
                  </a:moveTo>
                  <a:cubicBezTo>
                    <a:pt x="926" y="801"/>
                    <a:pt x="926" y="801"/>
                    <a:pt x="926" y="801"/>
                  </a:cubicBezTo>
                  <a:cubicBezTo>
                    <a:pt x="917" y="797"/>
                    <a:pt x="911" y="788"/>
                    <a:pt x="911" y="778"/>
                  </a:cubicBezTo>
                  <a:cubicBezTo>
                    <a:pt x="911" y="700"/>
                    <a:pt x="911" y="700"/>
                    <a:pt x="911" y="700"/>
                  </a:cubicBezTo>
                  <a:cubicBezTo>
                    <a:pt x="983" y="653"/>
                    <a:pt x="1031" y="572"/>
                    <a:pt x="1031" y="479"/>
                  </a:cubicBezTo>
                  <a:cubicBezTo>
                    <a:pt x="1031" y="437"/>
                    <a:pt x="1031" y="437"/>
                    <a:pt x="1031" y="437"/>
                  </a:cubicBezTo>
                  <a:cubicBezTo>
                    <a:pt x="1031" y="410"/>
                    <a:pt x="1019" y="384"/>
                    <a:pt x="999" y="366"/>
                  </a:cubicBezTo>
                  <a:cubicBezTo>
                    <a:pt x="954" y="327"/>
                    <a:pt x="851" y="258"/>
                    <a:pt x="674" y="241"/>
                  </a:cubicBezTo>
                  <a:cubicBezTo>
                    <a:pt x="662" y="239"/>
                    <a:pt x="651" y="248"/>
                    <a:pt x="649" y="261"/>
                  </a:cubicBezTo>
                  <a:cubicBezTo>
                    <a:pt x="648" y="273"/>
                    <a:pt x="657" y="284"/>
                    <a:pt x="670" y="285"/>
                  </a:cubicBezTo>
                  <a:cubicBezTo>
                    <a:pt x="835" y="302"/>
                    <a:pt x="928" y="364"/>
                    <a:pt x="969" y="400"/>
                  </a:cubicBezTo>
                  <a:cubicBezTo>
                    <a:pt x="980" y="409"/>
                    <a:pt x="986" y="423"/>
                    <a:pt x="986" y="437"/>
                  </a:cubicBezTo>
                  <a:cubicBezTo>
                    <a:pt x="986" y="479"/>
                    <a:pt x="986" y="479"/>
                    <a:pt x="986" y="479"/>
                  </a:cubicBezTo>
                  <a:cubicBezTo>
                    <a:pt x="986" y="600"/>
                    <a:pt x="888" y="697"/>
                    <a:pt x="768" y="697"/>
                  </a:cubicBezTo>
                  <a:cubicBezTo>
                    <a:pt x="648" y="697"/>
                    <a:pt x="550" y="600"/>
                    <a:pt x="550" y="479"/>
                  </a:cubicBezTo>
                  <a:cubicBezTo>
                    <a:pt x="550" y="461"/>
                    <a:pt x="550" y="461"/>
                    <a:pt x="550" y="461"/>
                  </a:cubicBezTo>
                  <a:cubicBezTo>
                    <a:pt x="550" y="452"/>
                    <a:pt x="555" y="444"/>
                    <a:pt x="563" y="439"/>
                  </a:cubicBezTo>
                  <a:cubicBezTo>
                    <a:pt x="591" y="423"/>
                    <a:pt x="628" y="393"/>
                    <a:pt x="645" y="342"/>
                  </a:cubicBezTo>
                  <a:cubicBezTo>
                    <a:pt x="649" y="330"/>
                    <a:pt x="643" y="318"/>
                    <a:pt x="631" y="314"/>
                  </a:cubicBezTo>
                  <a:cubicBezTo>
                    <a:pt x="619" y="310"/>
                    <a:pt x="606" y="316"/>
                    <a:pt x="602" y="328"/>
                  </a:cubicBezTo>
                  <a:cubicBezTo>
                    <a:pt x="590" y="366"/>
                    <a:pt x="562" y="388"/>
                    <a:pt x="540" y="400"/>
                  </a:cubicBezTo>
                  <a:cubicBezTo>
                    <a:pt x="519" y="413"/>
                    <a:pt x="505" y="436"/>
                    <a:pt x="505" y="461"/>
                  </a:cubicBezTo>
                  <a:cubicBezTo>
                    <a:pt x="505" y="479"/>
                    <a:pt x="505" y="479"/>
                    <a:pt x="505" y="479"/>
                  </a:cubicBezTo>
                  <a:cubicBezTo>
                    <a:pt x="505" y="572"/>
                    <a:pt x="553" y="653"/>
                    <a:pt x="625" y="700"/>
                  </a:cubicBezTo>
                  <a:cubicBezTo>
                    <a:pt x="625" y="778"/>
                    <a:pt x="625" y="778"/>
                    <a:pt x="625" y="778"/>
                  </a:cubicBezTo>
                  <a:cubicBezTo>
                    <a:pt x="625" y="788"/>
                    <a:pt x="619" y="797"/>
                    <a:pt x="610" y="801"/>
                  </a:cubicBezTo>
                  <a:cubicBezTo>
                    <a:pt x="573" y="817"/>
                    <a:pt x="573" y="817"/>
                    <a:pt x="573" y="817"/>
                  </a:cubicBezTo>
                  <a:cubicBezTo>
                    <a:pt x="500" y="798"/>
                    <a:pt x="454" y="772"/>
                    <a:pt x="433" y="758"/>
                  </a:cubicBezTo>
                  <a:cubicBezTo>
                    <a:pt x="432" y="758"/>
                    <a:pt x="432" y="758"/>
                    <a:pt x="432" y="757"/>
                  </a:cubicBezTo>
                  <a:cubicBezTo>
                    <a:pt x="440" y="711"/>
                    <a:pt x="460" y="577"/>
                    <a:pt x="478" y="337"/>
                  </a:cubicBezTo>
                  <a:cubicBezTo>
                    <a:pt x="484" y="248"/>
                    <a:pt x="516" y="174"/>
                    <a:pt x="568" y="122"/>
                  </a:cubicBezTo>
                  <a:cubicBezTo>
                    <a:pt x="619" y="72"/>
                    <a:pt x="689" y="45"/>
                    <a:pt x="768" y="45"/>
                  </a:cubicBezTo>
                  <a:cubicBezTo>
                    <a:pt x="847" y="45"/>
                    <a:pt x="917" y="72"/>
                    <a:pt x="968" y="122"/>
                  </a:cubicBezTo>
                  <a:cubicBezTo>
                    <a:pt x="1020" y="174"/>
                    <a:pt x="1052" y="248"/>
                    <a:pt x="1058" y="337"/>
                  </a:cubicBezTo>
                  <a:cubicBezTo>
                    <a:pt x="1076" y="577"/>
                    <a:pt x="1096" y="711"/>
                    <a:pt x="1104" y="757"/>
                  </a:cubicBezTo>
                  <a:cubicBezTo>
                    <a:pt x="1104" y="758"/>
                    <a:pt x="1104" y="758"/>
                    <a:pt x="1103" y="758"/>
                  </a:cubicBezTo>
                  <a:cubicBezTo>
                    <a:pt x="1082" y="772"/>
                    <a:pt x="1036" y="798"/>
                    <a:pt x="963" y="817"/>
                  </a:cubicBezTo>
                  <a:close/>
                  <a:moveTo>
                    <a:pt x="1202" y="855"/>
                  </a:moveTo>
                  <a:cubicBezTo>
                    <a:pt x="1202" y="856"/>
                    <a:pt x="1202" y="856"/>
                    <a:pt x="1202" y="856"/>
                  </a:cubicBezTo>
                  <a:cubicBezTo>
                    <a:pt x="1131" y="892"/>
                    <a:pt x="1131" y="892"/>
                    <a:pt x="1131" y="892"/>
                  </a:cubicBezTo>
                  <a:cubicBezTo>
                    <a:pt x="1130" y="891"/>
                    <a:pt x="1129" y="891"/>
                    <a:pt x="1129" y="890"/>
                  </a:cubicBezTo>
                  <a:cubicBezTo>
                    <a:pt x="1026" y="845"/>
                    <a:pt x="1026" y="845"/>
                    <a:pt x="1026" y="845"/>
                  </a:cubicBezTo>
                  <a:cubicBezTo>
                    <a:pt x="1076" y="827"/>
                    <a:pt x="1110" y="808"/>
                    <a:pt x="1128" y="796"/>
                  </a:cubicBezTo>
                  <a:cubicBezTo>
                    <a:pt x="1143" y="786"/>
                    <a:pt x="1151" y="768"/>
                    <a:pt x="1148" y="749"/>
                  </a:cubicBezTo>
                  <a:cubicBezTo>
                    <a:pt x="1148" y="748"/>
                    <a:pt x="1148" y="747"/>
                    <a:pt x="1148" y="746"/>
                  </a:cubicBezTo>
                  <a:cubicBezTo>
                    <a:pt x="1160" y="772"/>
                    <a:pt x="1179" y="793"/>
                    <a:pt x="1202" y="809"/>
                  </a:cubicBezTo>
                  <a:lnTo>
                    <a:pt x="1202" y="855"/>
                  </a:lnTo>
                  <a:close/>
                  <a:moveTo>
                    <a:pt x="1331" y="897"/>
                  </a:moveTo>
                  <a:cubicBezTo>
                    <a:pt x="1312" y="915"/>
                    <a:pt x="1282" y="915"/>
                    <a:pt x="1263" y="897"/>
                  </a:cubicBezTo>
                  <a:cubicBezTo>
                    <a:pt x="1242" y="877"/>
                    <a:pt x="1242" y="877"/>
                    <a:pt x="1242" y="877"/>
                  </a:cubicBezTo>
                  <a:cubicBezTo>
                    <a:pt x="1245" y="870"/>
                    <a:pt x="1247" y="863"/>
                    <a:pt x="1247" y="855"/>
                  </a:cubicBezTo>
                  <a:cubicBezTo>
                    <a:pt x="1247" y="831"/>
                    <a:pt x="1247" y="831"/>
                    <a:pt x="1247" y="831"/>
                  </a:cubicBezTo>
                  <a:cubicBezTo>
                    <a:pt x="1263" y="836"/>
                    <a:pt x="1280" y="839"/>
                    <a:pt x="1297" y="839"/>
                  </a:cubicBezTo>
                  <a:cubicBezTo>
                    <a:pt x="1314" y="839"/>
                    <a:pt x="1331" y="836"/>
                    <a:pt x="1347" y="831"/>
                  </a:cubicBezTo>
                  <a:cubicBezTo>
                    <a:pt x="1347" y="855"/>
                    <a:pt x="1347" y="855"/>
                    <a:pt x="1347" y="855"/>
                  </a:cubicBezTo>
                  <a:cubicBezTo>
                    <a:pt x="1347" y="863"/>
                    <a:pt x="1349" y="870"/>
                    <a:pt x="1352" y="877"/>
                  </a:cubicBezTo>
                  <a:lnTo>
                    <a:pt x="1331" y="897"/>
                  </a:lnTo>
                  <a:close/>
                  <a:moveTo>
                    <a:pt x="1297" y="794"/>
                  </a:moveTo>
                  <a:cubicBezTo>
                    <a:pt x="1235" y="794"/>
                    <a:pt x="1183" y="747"/>
                    <a:pt x="1176" y="685"/>
                  </a:cubicBezTo>
                  <a:cubicBezTo>
                    <a:pt x="1176" y="682"/>
                    <a:pt x="1175" y="679"/>
                    <a:pt x="1173" y="676"/>
                  </a:cubicBezTo>
                  <a:cubicBezTo>
                    <a:pt x="1159" y="653"/>
                    <a:pt x="1151" y="626"/>
                    <a:pt x="1151" y="600"/>
                  </a:cubicBezTo>
                  <a:cubicBezTo>
                    <a:pt x="1151" y="519"/>
                    <a:pt x="1217" y="454"/>
                    <a:pt x="1297" y="454"/>
                  </a:cubicBezTo>
                  <a:cubicBezTo>
                    <a:pt x="1377" y="454"/>
                    <a:pt x="1443" y="519"/>
                    <a:pt x="1443" y="600"/>
                  </a:cubicBezTo>
                  <a:cubicBezTo>
                    <a:pt x="1443" y="615"/>
                    <a:pt x="1440" y="631"/>
                    <a:pt x="1436" y="645"/>
                  </a:cubicBezTo>
                  <a:cubicBezTo>
                    <a:pt x="1372" y="580"/>
                    <a:pt x="1259" y="555"/>
                    <a:pt x="1254" y="554"/>
                  </a:cubicBezTo>
                  <a:cubicBezTo>
                    <a:pt x="1247" y="552"/>
                    <a:pt x="1240" y="554"/>
                    <a:pt x="1235" y="558"/>
                  </a:cubicBezTo>
                  <a:cubicBezTo>
                    <a:pt x="1230" y="562"/>
                    <a:pt x="1226" y="569"/>
                    <a:pt x="1226" y="576"/>
                  </a:cubicBezTo>
                  <a:cubicBezTo>
                    <a:pt x="1226" y="576"/>
                    <a:pt x="1225" y="591"/>
                    <a:pt x="1209" y="608"/>
                  </a:cubicBezTo>
                  <a:cubicBezTo>
                    <a:pt x="1200" y="617"/>
                    <a:pt x="1200" y="631"/>
                    <a:pt x="1209" y="640"/>
                  </a:cubicBezTo>
                  <a:cubicBezTo>
                    <a:pt x="1218" y="648"/>
                    <a:pt x="1232" y="648"/>
                    <a:pt x="1241" y="640"/>
                  </a:cubicBezTo>
                  <a:cubicBezTo>
                    <a:pt x="1253" y="627"/>
                    <a:pt x="1261" y="614"/>
                    <a:pt x="1265" y="603"/>
                  </a:cubicBezTo>
                  <a:cubicBezTo>
                    <a:pt x="1303" y="615"/>
                    <a:pt x="1382" y="643"/>
                    <a:pt x="1417" y="693"/>
                  </a:cubicBezTo>
                  <a:cubicBezTo>
                    <a:pt x="1407" y="751"/>
                    <a:pt x="1357" y="794"/>
                    <a:pt x="1297" y="794"/>
                  </a:cubicBezTo>
                  <a:close/>
                  <a:moveTo>
                    <a:pt x="1297" y="794"/>
                  </a:moveTo>
                  <a:cubicBezTo>
                    <a:pt x="1297" y="794"/>
                    <a:pt x="1297" y="794"/>
                    <a:pt x="1297" y="794"/>
                  </a:cubicBezTo>
                </a:path>
              </a:pathLst>
            </a:custGeom>
            <a:solidFill>
              <a:srgbClr val="555557"/>
            </a:solidFill>
            <a:ln>
              <a:solidFill>
                <a:schemeClr val="accent4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E8D36130-14B7-4FF1-8FB9-D10C9E5B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91492" y="4477979"/>
              <a:ext cx="551337" cy="0"/>
            </a:xfrm>
            <a:prstGeom prst="straightConnector1">
              <a:avLst/>
            </a:prstGeom>
            <a:ln w="28575">
              <a:solidFill>
                <a:schemeClr val="accent4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35">
              <a:extLst>
                <a:ext uri="{FF2B5EF4-FFF2-40B4-BE49-F238E27FC236}">
                  <a16:creationId xmlns:a16="http://schemas.microsoft.com/office/drawing/2014/main" id="{782E3872-2573-4B94-B748-6FE9748BE6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91492" y="1995261"/>
              <a:ext cx="551337" cy="0"/>
            </a:xfrm>
            <a:prstGeom prst="straightConnector1">
              <a:avLst/>
            </a:prstGeom>
            <a:ln w="28575">
              <a:solidFill>
                <a:schemeClr val="accent4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hteck: abgerundete Ecken 36">
              <a:extLst>
                <a:ext uri="{FF2B5EF4-FFF2-40B4-BE49-F238E27FC236}">
                  <a16:creationId xmlns:a16="http://schemas.microsoft.com/office/drawing/2014/main" id="{82039A90-FF03-4AC0-8016-A328370A694C}"/>
                </a:ext>
              </a:extLst>
            </p:cNvPr>
            <p:cNvSpPr/>
            <p:nvPr/>
          </p:nvSpPr>
          <p:spPr>
            <a:xfrm>
              <a:off x="8416031" y="1711141"/>
              <a:ext cx="2147986" cy="288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>
                  <a:solidFill>
                    <a:schemeClr val="bg1"/>
                  </a:solidFill>
                </a:rPr>
                <a:t>Konsole</a:t>
              </a:r>
            </a:p>
          </p:txBody>
        </p:sp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7106FDB8-5B5D-4140-BC73-716D9ACD79D3}"/>
                </a:ext>
              </a:extLst>
            </p:cNvPr>
            <p:cNvSpPr/>
            <p:nvPr/>
          </p:nvSpPr>
          <p:spPr>
            <a:xfrm>
              <a:off x="8416031" y="2045012"/>
              <a:ext cx="2147986" cy="288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Dashboard</a:t>
              </a:r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F0F1EC1D-E403-403D-9741-657CA195C1A5}"/>
                </a:ext>
              </a:extLst>
            </p:cNvPr>
            <p:cNvSpPr txBox="1"/>
            <p:nvPr/>
          </p:nvSpPr>
          <p:spPr>
            <a:xfrm>
              <a:off x="11071248" y="4691699"/>
              <a:ext cx="10326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 dirty="0"/>
                <a:t>Endanwender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64F9414D-102D-40E0-AF52-E7BF75D4A6A3}"/>
                </a:ext>
              </a:extLst>
            </p:cNvPr>
            <p:cNvSpPr txBox="1"/>
            <p:nvPr/>
          </p:nvSpPr>
          <p:spPr>
            <a:xfrm>
              <a:off x="10963849" y="2169580"/>
              <a:ext cx="127951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1100" dirty="0"/>
                <a:t>Administratoren</a:t>
              </a:r>
              <a:br>
                <a:rPr lang="de-DE" sz="1100" dirty="0"/>
              </a:br>
              <a:r>
                <a:rPr lang="de-DE" sz="1100" dirty="0"/>
                <a:t>Plattformredaktion</a:t>
              </a:r>
              <a:br>
                <a:rPr lang="de-DE" sz="1100" dirty="0"/>
              </a:br>
              <a:r>
                <a:rPr lang="de-DE" sz="1100" dirty="0"/>
                <a:t>Entwickler</a:t>
              </a:r>
              <a:br>
                <a:rPr lang="de-DE" sz="1100" dirty="0"/>
              </a:br>
              <a:r>
                <a:rPr lang="de-DE" sz="1100" dirty="0"/>
                <a:t>Data Engineers</a:t>
              </a:r>
            </a:p>
          </p:txBody>
        </p:sp>
        <p:cxnSp>
          <p:nvCxnSpPr>
            <p:cNvPr id="45" name="Gerade Verbindung mit Pfeil 44">
              <a:extLst>
                <a:ext uri="{FF2B5EF4-FFF2-40B4-BE49-F238E27FC236}">
                  <a16:creationId xmlns:a16="http://schemas.microsoft.com/office/drawing/2014/main" id="{7E2ABC81-BC03-48A8-9010-B475E80F7B83}"/>
                </a:ext>
              </a:extLst>
            </p:cNvPr>
            <p:cNvCxnSpPr>
              <a:cxnSpLocks/>
            </p:cNvCxnSpPr>
            <p:nvPr/>
          </p:nvCxnSpPr>
          <p:spPr>
            <a:xfrm>
              <a:off x="5190457" y="3701769"/>
              <a:ext cx="0" cy="547862"/>
            </a:xfrm>
            <a:prstGeom prst="straightConnector1">
              <a:avLst/>
            </a:prstGeom>
            <a:ln w="28575">
              <a:solidFill>
                <a:schemeClr val="accent4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feld 46">
            <a:extLst>
              <a:ext uri="{FF2B5EF4-FFF2-40B4-BE49-F238E27FC236}">
                <a16:creationId xmlns:a16="http://schemas.microsoft.com/office/drawing/2014/main" id="{33D764BD-0579-4ED1-A375-D6D4771A12E9}"/>
              </a:ext>
            </a:extLst>
          </p:cNvPr>
          <p:cNvSpPr txBox="1"/>
          <p:nvPr/>
        </p:nvSpPr>
        <p:spPr>
          <a:xfrm>
            <a:off x="5723651" y="2545055"/>
            <a:ext cx="195652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accent4">
                    <a:lumMod val="75000"/>
                  </a:schemeClr>
                </a:solidFill>
              </a:rPr>
              <a:t>Analytische Sandboxes</a:t>
            </a:r>
          </a:p>
          <a:p>
            <a:pPr algn="l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973113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6A745-B3F5-4818-BC0B-9842DB5D2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Historie ITZBund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F4FDBB-3060-4BAD-9C7A-00E9828581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Beratung ITZBund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Beratungsgespräch September 2024 – Januar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Ziel: Betrachtung von Cloud-Lösungen innerhalb ITZBund, die die Anforderungen </a:t>
            </a:r>
            <a:r>
              <a:rPr lang="de-DE" dirty="0" err="1"/>
              <a:t>DigiZ</a:t>
            </a:r>
            <a:r>
              <a:rPr lang="de-DE" dirty="0"/>
              <a:t>-DE erfüllen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Ergebnis: Mehrerer Alternativen (Cloudera – KI/</a:t>
            </a:r>
            <a:r>
              <a:rPr lang="de-DE" dirty="0" err="1"/>
              <a:t>BigData</a:t>
            </a:r>
            <a:r>
              <a:rPr lang="de-DE" dirty="0"/>
              <a:t> Plattform; </a:t>
            </a:r>
            <a:r>
              <a:rPr lang="de-DE" dirty="0" err="1"/>
              <a:t>CaaS</a:t>
            </a:r>
            <a:r>
              <a:rPr lang="de-DE" dirty="0"/>
              <a:t>) wurden betrachtet und durch ITZBund und BKG (GD6/TI) bewertet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Ergebnis Zielarchitektur</a:t>
            </a:r>
            <a:r>
              <a:rPr lang="de-DE" dirty="0"/>
              <a:t>: Cloudera als Entwicklungsumgebung; Aufbau einer Cloudera </a:t>
            </a:r>
            <a:r>
              <a:rPr lang="de-DE" dirty="0" err="1"/>
              <a:t>Shared</a:t>
            </a:r>
            <a:r>
              <a:rPr lang="de-DE" dirty="0"/>
              <a:t> Plattform im ITZBund für Bundesbehörden -&gt; Betrieb und Pfleg durch ITZBund</a:t>
            </a:r>
          </a:p>
        </p:txBody>
      </p:sp>
    </p:spTree>
    <p:extLst>
      <p:ext uri="{BB962C8B-B14F-4D97-AF65-F5344CB8AC3E}">
        <p14:creationId xmlns:p14="http://schemas.microsoft.com/office/powerpoint/2010/main" val="1591056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7AFC1-2032-43F2-A7AA-42AEC7CEE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Nutzerumgebung (öffentliche Plattform)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F80BFE-A1C8-4008-8FB4-C80F850BCC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de-DE" dirty="0"/>
              <a:t>Destination Earth</a:t>
            </a:r>
          </a:p>
          <a:p>
            <a:pPr marL="0" lvl="1" indent="0">
              <a:buNone/>
            </a:pPr>
            <a:r>
              <a:rPr lang="de-DE" dirty="0">
                <a:hlinkClick r:id="rId2"/>
              </a:rPr>
              <a:t>https://platform.destine.eu/</a:t>
            </a:r>
            <a:endParaRPr lang="de-DE" dirty="0"/>
          </a:p>
          <a:p>
            <a:pPr marL="0" lvl="1" indent="0">
              <a:buNone/>
            </a:pPr>
            <a:endParaRPr lang="de-DE" dirty="0"/>
          </a:p>
          <a:p>
            <a:pPr lvl="1"/>
            <a:r>
              <a:rPr lang="de-DE" dirty="0" err="1"/>
              <a:t>DestinE</a:t>
            </a:r>
            <a:r>
              <a:rPr lang="de-DE" dirty="0"/>
              <a:t>-Plattform (Plattform für Daten des Digitalen Zwilling der EU)</a:t>
            </a:r>
          </a:p>
          <a:p>
            <a:pPr lvl="1"/>
            <a:r>
              <a:rPr lang="de-DE" dirty="0"/>
              <a:t>Beinhaltet bereits viele Komponenten und Services des </a:t>
            </a:r>
            <a:r>
              <a:rPr lang="de-DE" dirty="0" err="1"/>
              <a:t>DigiZ</a:t>
            </a:r>
            <a:r>
              <a:rPr lang="de-DE" dirty="0"/>
              <a:t>-DE</a:t>
            </a:r>
          </a:p>
          <a:p>
            <a:pPr lvl="1"/>
            <a:r>
              <a:rPr lang="de-DE" dirty="0"/>
              <a:t>Support und Entwicklung durch Firmen (OVH Cloud, </a:t>
            </a:r>
            <a:r>
              <a:rPr lang="de-DE" dirty="0" err="1"/>
              <a:t>Serco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ESA unterstützt finanziell beim Aufbau einer Infrastruktur für Mitgliedsstaaten </a:t>
            </a:r>
          </a:p>
          <a:p>
            <a:pPr lvl="1"/>
            <a:r>
              <a:rPr lang="de-DE" dirty="0"/>
              <a:t>Schneller Aufbau möglich; keine Ausschreibung notwendig</a:t>
            </a:r>
          </a:p>
          <a:p>
            <a:pPr lvl="1"/>
            <a:r>
              <a:rPr lang="de-DE" dirty="0"/>
              <a:t>Weiterentwicklungen möglich und gewünscht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478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EFD0B3-04A3-492E-85BB-F7F5D1446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Lösungsvorschlag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C14976-942D-444E-B942-3097AC9D0F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Lösung (geplant)</a:t>
            </a:r>
          </a:p>
          <a:p>
            <a:endParaRPr lang="de-DE" dirty="0"/>
          </a:p>
          <a:p>
            <a:pPr lvl="1"/>
            <a:r>
              <a:rPr lang="de-DE" dirty="0"/>
              <a:t>Entwicklungsumgebung – Cloudera </a:t>
            </a:r>
            <a:r>
              <a:rPr lang="de-DE" dirty="0" err="1"/>
              <a:t>Shared</a:t>
            </a:r>
            <a:r>
              <a:rPr lang="de-DE" dirty="0"/>
              <a:t> Plattform innerhalb ITZBund in zunächst minimalem Ausbau (im Rahmen der zur Verfügung stehenden Projektmittel, iterativer Aufbau)</a:t>
            </a:r>
          </a:p>
          <a:p>
            <a:pPr lvl="1"/>
            <a:r>
              <a:rPr lang="de-DE" dirty="0"/>
              <a:t>Nutzerumgebung - </a:t>
            </a:r>
            <a:r>
              <a:rPr lang="de-DE" dirty="0" err="1"/>
              <a:t>DestinE</a:t>
            </a:r>
            <a:r>
              <a:rPr lang="de-DE" dirty="0"/>
              <a:t>-Instanz (eigenes Layout) mit Funktionalitäten zur Präsentation der Daten und ersten Ergebnissen</a:t>
            </a:r>
          </a:p>
        </p:txBody>
      </p:sp>
    </p:spTree>
    <p:extLst>
      <p:ext uri="{BB962C8B-B14F-4D97-AF65-F5344CB8AC3E}">
        <p14:creationId xmlns:p14="http://schemas.microsoft.com/office/powerpoint/2010/main" val="2316496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592D07E-A099-4941-976B-408E2695C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Zusammenspiel der Lösungskomponenten, Datenfluss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BDA7B3A-EB71-4441-B9A7-13C11BF2EE87}"/>
              </a:ext>
            </a:extLst>
          </p:cNvPr>
          <p:cNvSpPr/>
          <p:nvPr/>
        </p:nvSpPr>
        <p:spPr>
          <a:xfrm>
            <a:off x="5932280" y="2078357"/>
            <a:ext cx="5040553" cy="10081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Anwendungsfälle/Prozessierung 40 </a:t>
            </a:r>
            <a:r>
              <a:rPr lang="de-DE" sz="2000" dirty="0" err="1">
                <a:solidFill>
                  <a:schemeClr val="tx1"/>
                </a:solidFill>
              </a:rPr>
              <a:t>Pkt</a:t>
            </a:r>
            <a:r>
              <a:rPr lang="de-DE" sz="2000" dirty="0">
                <a:solidFill>
                  <a:schemeClr val="tx1"/>
                </a:solidFill>
              </a:rPr>
              <a:t>/m²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VS-NFD-Anwendungsfälle; VS-NFD-Zugänge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ECEFB4F-8395-43C0-9A45-4791E1B7EF98}"/>
              </a:ext>
            </a:extLst>
          </p:cNvPr>
          <p:cNvSpPr txBox="1"/>
          <p:nvPr/>
        </p:nvSpPr>
        <p:spPr>
          <a:xfrm>
            <a:off x="5860273" y="1691465"/>
            <a:ext cx="6082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2000" b="1" dirty="0"/>
              <a:t>ITZ</a:t>
            </a:r>
            <a:r>
              <a:rPr lang="de-DE" sz="2000" dirty="0"/>
              <a:t>-Bund: </a:t>
            </a:r>
            <a:r>
              <a:rPr lang="de-DE" sz="2000" b="1" dirty="0"/>
              <a:t>Cloudera Plattform „Entwicklungsumgebung“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3EF64B4-8ABB-4728-A7CF-3B93911CF1EF}"/>
              </a:ext>
            </a:extLst>
          </p:cNvPr>
          <p:cNvSpPr/>
          <p:nvPr/>
        </p:nvSpPr>
        <p:spPr>
          <a:xfrm>
            <a:off x="191348" y="1997421"/>
            <a:ext cx="2664291" cy="13594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aktueller Datenspeicher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Rohdaten 40 </a:t>
            </a:r>
            <a:r>
              <a:rPr lang="de-DE" sz="2000" dirty="0" err="1">
                <a:solidFill>
                  <a:schemeClr val="tx1"/>
                </a:solidFill>
              </a:rPr>
              <a:t>Pkt</a:t>
            </a:r>
            <a:r>
              <a:rPr lang="de-DE" sz="2000" dirty="0">
                <a:solidFill>
                  <a:schemeClr val="tx1"/>
                </a:solidFill>
              </a:rPr>
              <a:t>/m²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DE914C9-2B36-4D02-9F0C-62D7C663CF09}"/>
              </a:ext>
            </a:extLst>
          </p:cNvPr>
          <p:cNvSpPr txBox="1"/>
          <p:nvPr/>
        </p:nvSpPr>
        <p:spPr>
          <a:xfrm>
            <a:off x="177893" y="1618491"/>
            <a:ext cx="2311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2000" b="1" dirty="0"/>
              <a:t>BKG IT-Infrastruktur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16DE57F-BD3E-4570-A5FC-69EB423FED24}"/>
              </a:ext>
            </a:extLst>
          </p:cNvPr>
          <p:cNvSpPr/>
          <p:nvPr/>
        </p:nvSpPr>
        <p:spPr>
          <a:xfrm>
            <a:off x="5932280" y="4450330"/>
            <a:ext cx="5040553" cy="10081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Anwendungsfälle/Prozessierung 10 </a:t>
            </a:r>
            <a:r>
              <a:rPr lang="de-DE" sz="2000" dirty="0" err="1">
                <a:solidFill>
                  <a:schemeClr val="tx1"/>
                </a:solidFill>
              </a:rPr>
              <a:t>Pkt</a:t>
            </a:r>
            <a:r>
              <a:rPr lang="de-DE" sz="2000" dirty="0">
                <a:solidFill>
                  <a:schemeClr val="tx1"/>
                </a:solidFill>
              </a:rPr>
              <a:t>/m²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+ Möglichkeit Ergebnisse/Apps öffentlich sichtbar zu präsentieren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D87AF8D-933E-4443-93BC-B0B5FA8A4A62}"/>
              </a:ext>
            </a:extLst>
          </p:cNvPr>
          <p:cNvSpPr txBox="1"/>
          <p:nvPr/>
        </p:nvSpPr>
        <p:spPr>
          <a:xfrm>
            <a:off x="5813836" y="4084992"/>
            <a:ext cx="6397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Kooperation mit </a:t>
            </a:r>
            <a:r>
              <a:rPr lang="de-DE" sz="2000" b="1" dirty="0"/>
              <a:t>ESA</a:t>
            </a:r>
            <a:r>
              <a:rPr lang="de-DE" sz="2000" dirty="0"/>
              <a:t>: </a:t>
            </a:r>
            <a:r>
              <a:rPr lang="de-DE" sz="2000" b="1" dirty="0" err="1"/>
              <a:t>DestinE</a:t>
            </a:r>
            <a:r>
              <a:rPr lang="de-DE" sz="2000" b="1" dirty="0"/>
              <a:t> Plattform „Nutzerplattform“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1D187A29-48A0-4D25-A092-F5C10DE837CF}"/>
              </a:ext>
            </a:extLst>
          </p:cNvPr>
          <p:cNvCxnSpPr/>
          <p:nvPr/>
        </p:nvCxnSpPr>
        <p:spPr>
          <a:xfrm>
            <a:off x="6724368" y="3175532"/>
            <a:ext cx="0" cy="93610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0B687DC4-3A3C-41CF-BCAB-4F63EA9D7B33}"/>
              </a:ext>
            </a:extLst>
          </p:cNvPr>
          <p:cNvSpPr txBox="1"/>
          <p:nvPr/>
        </p:nvSpPr>
        <p:spPr>
          <a:xfrm>
            <a:off x="6796377" y="3175532"/>
            <a:ext cx="5184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Transfer: </a:t>
            </a:r>
            <a:br>
              <a:rPr lang="de-DE" sz="1600" dirty="0"/>
            </a:br>
            <a:r>
              <a:rPr lang="de-DE" sz="1600" dirty="0"/>
              <a:t>- Reduzierter Datensatz 10 </a:t>
            </a:r>
            <a:r>
              <a:rPr lang="de-DE" sz="1600" dirty="0" err="1"/>
              <a:t>Pkt</a:t>
            </a:r>
            <a:r>
              <a:rPr lang="de-DE" sz="1600" dirty="0"/>
              <a:t>/m²</a:t>
            </a:r>
          </a:p>
          <a:p>
            <a:r>
              <a:rPr lang="de-DE" sz="1600" dirty="0"/>
              <a:t>- Ergebnisse, die öffentlich zugänglich gemacht werden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1CAFBB6F-A4E3-4DE0-A92D-9AF43925F50B}"/>
              </a:ext>
            </a:extLst>
          </p:cNvPr>
          <p:cNvCxnSpPr>
            <a:cxnSpLocks/>
          </p:cNvCxnSpPr>
          <p:nvPr/>
        </p:nvCxnSpPr>
        <p:spPr>
          <a:xfrm>
            <a:off x="2927648" y="2556123"/>
            <a:ext cx="2952328" cy="1307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A18421B3-C107-4A83-B1EB-150A1CF45C8B}"/>
              </a:ext>
            </a:extLst>
          </p:cNvPr>
          <p:cNvSpPr txBox="1"/>
          <p:nvPr/>
        </p:nvSpPr>
        <p:spPr>
          <a:xfrm>
            <a:off x="3046088" y="2565153"/>
            <a:ext cx="2627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600" dirty="0"/>
              <a:t>Upload / Hard-Disk-Transport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D300508-1745-4F61-AA06-131821A52B4D}"/>
              </a:ext>
            </a:extLst>
          </p:cNvPr>
          <p:cNvSpPr txBox="1"/>
          <p:nvPr/>
        </p:nvSpPr>
        <p:spPr>
          <a:xfrm>
            <a:off x="4079776" y="5805264"/>
            <a:ext cx="7755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400" dirty="0"/>
              <a:t>Anmerkung: </a:t>
            </a:r>
            <a:r>
              <a:rPr lang="de-DE" sz="1400" dirty="0" err="1"/>
              <a:t>LiDAR</a:t>
            </a:r>
            <a:r>
              <a:rPr lang="de-DE" sz="1400" dirty="0"/>
              <a:t>-Massen-Daten sind der Kostentreiber; andere Daten sind daher hier nicht betrachtet</a:t>
            </a:r>
          </a:p>
        </p:txBody>
      </p:sp>
    </p:spTree>
    <p:extLst>
      <p:ext uri="{BB962C8B-B14F-4D97-AF65-F5344CB8AC3E}">
        <p14:creationId xmlns:p14="http://schemas.microsoft.com/office/powerpoint/2010/main" val="632036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EC931E-7E8F-4A7F-B08A-19ADD2B4C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Zeitplan Entwicklungsumgebung (geplant)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AE7992C-4A82-4EB0-AA51-37296FDAFEDA}"/>
              </a:ext>
            </a:extLst>
          </p:cNvPr>
          <p:cNvSpPr txBox="1"/>
          <p:nvPr/>
        </p:nvSpPr>
        <p:spPr>
          <a:xfrm>
            <a:off x="504000" y="1412776"/>
            <a:ext cx="1034452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ITZ-Bund</a:t>
            </a:r>
          </a:p>
          <a:p>
            <a:r>
              <a:rPr lang="de-DE" sz="2000" b="1" dirty="0"/>
              <a:t>Ziel:</a:t>
            </a:r>
            <a:r>
              <a:rPr lang="de-DE" sz="2000" dirty="0"/>
              <a:t> Prozessierung/Anwendungsfälle mit Rohdaten 40Pkt/m² </a:t>
            </a:r>
            <a:br>
              <a:rPr lang="de-DE" sz="2000" dirty="0"/>
            </a:br>
            <a:r>
              <a:rPr lang="de-DE" sz="2000" dirty="0"/>
              <a:t>        (Prozess zur Reduzierung auf 10Pkt/m² läuft auch hier)</a:t>
            </a:r>
          </a:p>
          <a:p>
            <a:r>
              <a:rPr lang="de-DE" sz="2000" b="1" dirty="0"/>
              <a:t>Lösung: </a:t>
            </a:r>
            <a:r>
              <a:rPr lang="de-DE" sz="2000" dirty="0"/>
              <a:t>KI/</a:t>
            </a:r>
            <a:r>
              <a:rPr lang="de-DE" sz="2000" dirty="0" err="1"/>
              <a:t>BigData</a:t>
            </a:r>
            <a:r>
              <a:rPr lang="de-DE" sz="2000" dirty="0"/>
              <a:t>-Plattform Cloudera im ITZBund (Zone A – VS-</a:t>
            </a:r>
            <a:r>
              <a:rPr lang="de-DE" sz="2000" dirty="0" err="1"/>
              <a:t>NfD</a:t>
            </a:r>
            <a:r>
              <a:rPr lang="de-DE" sz="2000" dirty="0"/>
              <a:t>) als SaaS</a:t>
            </a:r>
          </a:p>
          <a:p>
            <a:r>
              <a:rPr lang="de-DE" sz="2000" b="1" dirty="0"/>
              <a:t>Zeitrahmen: </a:t>
            </a:r>
            <a:r>
              <a:rPr lang="de-DE" sz="2000" dirty="0"/>
              <a:t>zeitnahe Bereitstellung, ca. Q4 / 2025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2996A44E-45D0-447B-8F5C-7C06A7640928}"/>
              </a:ext>
            </a:extLst>
          </p:cNvPr>
          <p:cNvCxnSpPr/>
          <p:nvPr/>
        </p:nvCxnSpPr>
        <p:spPr>
          <a:xfrm>
            <a:off x="607517" y="3930051"/>
            <a:ext cx="98772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39769C7F-1992-4954-9626-190594B2D659}"/>
              </a:ext>
            </a:extLst>
          </p:cNvPr>
          <p:cNvSpPr txBox="1"/>
          <p:nvPr/>
        </p:nvSpPr>
        <p:spPr>
          <a:xfrm>
            <a:off x="607517" y="4171592"/>
            <a:ext cx="1647646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Angebotsaufforderung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4A29A3B-2226-4C2B-BBE5-EE69063960B4}"/>
              </a:ext>
            </a:extLst>
          </p:cNvPr>
          <p:cNvSpPr txBox="1"/>
          <p:nvPr/>
        </p:nvSpPr>
        <p:spPr>
          <a:xfrm>
            <a:off x="2407562" y="4448145"/>
            <a:ext cx="1744222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/>
              <a:t>PoC</a:t>
            </a:r>
            <a:r>
              <a:rPr lang="de-DE" sz="1200" dirty="0"/>
              <a:t> E</a:t>
            </a:r>
            <a:r>
              <a:rPr lang="de-DE" sz="1050" dirty="0"/>
              <a:t>ignungstest Cloudera</a:t>
            </a:r>
            <a:endParaRPr lang="de-DE" sz="12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B55414C-3905-40CE-B61C-34B3C8C50A50}"/>
              </a:ext>
            </a:extLst>
          </p:cNvPr>
          <p:cNvSpPr txBox="1"/>
          <p:nvPr/>
        </p:nvSpPr>
        <p:spPr>
          <a:xfrm>
            <a:off x="4207609" y="4171591"/>
            <a:ext cx="1647646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Realisierung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2E66F61-23C3-46DB-ADEA-66A0D0169121}"/>
              </a:ext>
            </a:extLst>
          </p:cNvPr>
          <p:cNvSpPr txBox="1"/>
          <p:nvPr/>
        </p:nvSpPr>
        <p:spPr>
          <a:xfrm>
            <a:off x="6007655" y="4171590"/>
            <a:ext cx="1647646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Inbetriebnahme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AD9949A4-6146-4163-9EB9-BBEAE9C3E44A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1431340" y="3930051"/>
            <a:ext cx="0" cy="241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ACE5C610-FE5E-48EC-9D01-CCC2DC9D4E31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3279672" y="3929607"/>
            <a:ext cx="1" cy="518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4B005103-B48B-455D-96F7-A1313E752C92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5031430" y="3929607"/>
            <a:ext cx="2" cy="241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94FAAB7E-15D7-46D7-B7CE-807494EF51FE}"/>
              </a:ext>
            </a:extLst>
          </p:cNvPr>
          <p:cNvCxnSpPr>
            <a:cxnSpLocks/>
          </p:cNvCxnSpPr>
          <p:nvPr/>
        </p:nvCxnSpPr>
        <p:spPr>
          <a:xfrm flipH="1">
            <a:off x="6831476" y="3929607"/>
            <a:ext cx="1" cy="2410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443E0A27-3D38-45DF-A96D-815737B98B21}"/>
              </a:ext>
            </a:extLst>
          </p:cNvPr>
          <p:cNvSpPr txBox="1"/>
          <p:nvPr/>
        </p:nvSpPr>
        <p:spPr>
          <a:xfrm>
            <a:off x="7807700" y="4171146"/>
            <a:ext cx="164764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Jährlicher Aufwuchs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11410171-B221-4657-A5FC-BF1B36A7440B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8631522" y="3922564"/>
            <a:ext cx="1" cy="248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E34E669E-435B-4FD0-9ABB-E27F6D025549}"/>
              </a:ext>
            </a:extLst>
          </p:cNvPr>
          <p:cNvSpPr txBox="1"/>
          <p:nvPr/>
        </p:nvSpPr>
        <p:spPr>
          <a:xfrm>
            <a:off x="1017272" y="3576866"/>
            <a:ext cx="828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Feb. 2025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DC63789-1954-4FC7-B027-C179DF37B34B}"/>
              </a:ext>
            </a:extLst>
          </p:cNvPr>
          <p:cNvSpPr txBox="1"/>
          <p:nvPr/>
        </p:nvSpPr>
        <p:spPr>
          <a:xfrm>
            <a:off x="2817318" y="3576393"/>
            <a:ext cx="900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März 2025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AD23A95-B5CB-46C8-8E62-70ABD13B85D3}"/>
              </a:ext>
            </a:extLst>
          </p:cNvPr>
          <p:cNvSpPr txBox="1"/>
          <p:nvPr/>
        </p:nvSpPr>
        <p:spPr>
          <a:xfrm>
            <a:off x="4617364" y="3573645"/>
            <a:ext cx="828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Q3 / 2025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DE4133C-3B4E-4C0B-9142-2D8276FA147F}"/>
              </a:ext>
            </a:extLst>
          </p:cNvPr>
          <p:cNvSpPr txBox="1"/>
          <p:nvPr/>
        </p:nvSpPr>
        <p:spPr>
          <a:xfrm>
            <a:off x="6305266" y="3569949"/>
            <a:ext cx="828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Q4 / 2025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CDB2FD3-6AEC-4602-9C32-8BEA74314657}"/>
              </a:ext>
            </a:extLst>
          </p:cNvPr>
          <p:cNvSpPr txBox="1"/>
          <p:nvPr/>
        </p:nvSpPr>
        <p:spPr>
          <a:xfrm>
            <a:off x="8162826" y="3569379"/>
            <a:ext cx="828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ab 2026</a:t>
            </a:r>
          </a:p>
        </p:txBody>
      </p:sp>
    </p:spTree>
    <p:extLst>
      <p:ext uri="{BB962C8B-B14F-4D97-AF65-F5344CB8AC3E}">
        <p14:creationId xmlns:p14="http://schemas.microsoft.com/office/powerpoint/2010/main" val="3730784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24887A-AF57-4825-B4F6-D9774553B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Zeitplan Nutzerplattform (geplant)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1CD9416-AB40-4247-97D9-CC95DA77BD41}"/>
              </a:ext>
            </a:extLst>
          </p:cNvPr>
          <p:cNvSpPr txBox="1"/>
          <p:nvPr/>
        </p:nvSpPr>
        <p:spPr>
          <a:xfrm>
            <a:off x="504000" y="1412776"/>
            <a:ext cx="99807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Destination Earth – Kooperation mit ESA</a:t>
            </a:r>
          </a:p>
          <a:p>
            <a:r>
              <a:rPr lang="de-DE" sz="2000" b="1" dirty="0"/>
              <a:t>Ziel: </a:t>
            </a:r>
            <a:r>
              <a:rPr lang="de-DE" sz="2000" dirty="0"/>
              <a:t>Präsentation der Daten und Anwendungen/Ergebnisse</a:t>
            </a:r>
          </a:p>
          <a:p>
            <a:r>
              <a:rPr lang="de-DE" sz="2000" b="1" dirty="0"/>
              <a:t>Lösung: </a:t>
            </a:r>
            <a:r>
              <a:rPr lang="de-DE" sz="2000" dirty="0" err="1"/>
              <a:t>DestinE</a:t>
            </a:r>
            <a:r>
              <a:rPr lang="de-DE" sz="2000" dirty="0"/>
              <a:t>-Plattform (eigene Instanz für Deutschland)</a:t>
            </a:r>
          </a:p>
          <a:p>
            <a:r>
              <a:rPr lang="de-DE" sz="2000" b="1" dirty="0"/>
              <a:t>Zeitrahmen: </a:t>
            </a:r>
            <a:r>
              <a:rPr lang="de-DE" sz="2000" dirty="0"/>
              <a:t>zeitnahe Bereitstellung, ca. Q3 / 2025</a:t>
            </a:r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C881082-9532-483F-A87B-D37308CA8348}"/>
              </a:ext>
            </a:extLst>
          </p:cNvPr>
          <p:cNvCxnSpPr/>
          <p:nvPr/>
        </p:nvCxnSpPr>
        <p:spPr>
          <a:xfrm>
            <a:off x="522365" y="3998218"/>
            <a:ext cx="98772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0062FE44-38EE-4C12-B88A-72B2CA2E76DB}"/>
              </a:ext>
            </a:extLst>
          </p:cNvPr>
          <p:cNvSpPr txBox="1"/>
          <p:nvPr/>
        </p:nvSpPr>
        <p:spPr>
          <a:xfrm>
            <a:off x="522365" y="4254104"/>
            <a:ext cx="1647646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Workshop Anforderungserhebung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5609B3B-45E8-46E2-A83B-A3AD80D5E3B8}"/>
              </a:ext>
            </a:extLst>
          </p:cNvPr>
          <p:cNvSpPr txBox="1"/>
          <p:nvPr/>
        </p:nvSpPr>
        <p:spPr>
          <a:xfrm>
            <a:off x="2322410" y="4254103"/>
            <a:ext cx="1702277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Vertragsunterzeichnung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C59046FC-2FE0-4C21-AB07-590DA71C0A55}"/>
              </a:ext>
            </a:extLst>
          </p:cNvPr>
          <p:cNvSpPr txBox="1"/>
          <p:nvPr/>
        </p:nvSpPr>
        <p:spPr>
          <a:xfrm>
            <a:off x="4122457" y="4254103"/>
            <a:ext cx="1647646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Realisierung Prototyp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0F3658E-1BB8-4219-972E-B278AA39A92E}"/>
              </a:ext>
            </a:extLst>
          </p:cNvPr>
          <p:cNvSpPr txBox="1"/>
          <p:nvPr/>
        </p:nvSpPr>
        <p:spPr>
          <a:xfrm>
            <a:off x="5922503" y="4254102"/>
            <a:ext cx="1647646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Inbetriebnahme</a:t>
            </a: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B72A536D-050B-4883-8BA1-3C979E5145B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1346188" y="4012563"/>
            <a:ext cx="0" cy="241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D3430240-E517-4911-B26A-53286A292220}"/>
              </a:ext>
            </a:extLst>
          </p:cNvPr>
          <p:cNvCxnSpPr/>
          <p:nvPr/>
        </p:nvCxnSpPr>
        <p:spPr>
          <a:xfrm>
            <a:off x="522365" y="3998209"/>
            <a:ext cx="98772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8ABAE9D1-0733-4CB8-882D-68AD97802F1D}"/>
              </a:ext>
            </a:extLst>
          </p:cNvPr>
          <p:cNvSpPr txBox="1"/>
          <p:nvPr/>
        </p:nvSpPr>
        <p:spPr>
          <a:xfrm>
            <a:off x="932120" y="3645024"/>
            <a:ext cx="900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März 2025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86FE64C5-48A7-4B02-8037-D282CA3D4D31}"/>
              </a:ext>
            </a:extLst>
          </p:cNvPr>
          <p:cNvSpPr txBox="1"/>
          <p:nvPr/>
        </p:nvSpPr>
        <p:spPr>
          <a:xfrm>
            <a:off x="2732166" y="3644551"/>
            <a:ext cx="900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Mai 2025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F3D24BC9-2FE6-438C-8D88-D14875843AD4}"/>
              </a:ext>
            </a:extLst>
          </p:cNvPr>
          <p:cNvSpPr txBox="1"/>
          <p:nvPr/>
        </p:nvSpPr>
        <p:spPr>
          <a:xfrm>
            <a:off x="4532212" y="3641803"/>
            <a:ext cx="1027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Juni/Juli 2025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973BAAEF-A9B1-4D43-8C7A-717B93BA1324}"/>
              </a:ext>
            </a:extLst>
          </p:cNvPr>
          <p:cNvSpPr txBox="1"/>
          <p:nvPr/>
        </p:nvSpPr>
        <p:spPr>
          <a:xfrm>
            <a:off x="6220114" y="3638107"/>
            <a:ext cx="1019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August 2025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6E0D83C6-2EE7-46DA-A7AA-169AAD35F343}"/>
              </a:ext>
            </a:extLst>
          </p:cNvPr>
          <p:cNvSpPr txBox="1"/>
          <p:nvPr/>
        </p:nvSpPr>
        <p:spPr>
          <a:xfrm>
            <a:off x="8020159" y="3637347"/>
            <a:ext cx="828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Ab 2026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D6A9A2AE-2FCE-4749-9BA0-1FA7DDE3DB2A}"/>
              </a:ext>
            </a:extLst>
          </p:cNvPr>
          <p:cNvSpPr txBox="1"/>
          <p:nvPr/>
        </p:nvSpPr>
        <p:spPr>
          <a:xfrm>
            <a:off x="7667919" y="4242159"/>
            <a:ext cx="164764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Weiterentwicklungen</a:t>
            </a:r>
          </a:p>
        </p:txBody>
      </p: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8C1E6679-BC89-4250-A687-A265E62DD521}"/>
              </a:ext>
            </a:extLst>
          </p:cNvPr>
          <p:cNvCxnSpPr>
            <a:cxnSpLocks/>
          </p:cNvCxnSpPr>
          <p:nvPr/>
        </p:nvCxnSpPr>
        <p:spPr>
          <a:xfrm>
            <a:off x="3164924" y="3998209"/>
            <a:ext cx="0" cy="241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168182C5-27AF-481F-B7C1-822DBCDC68B4}"/>
              </a:ext>
            </a:extLst>
          </p:cNvPr>
          <p:cNvCxnSpPr>
            <a:cxnSpLocks/>
          </p:cNvCxnSpPr>
          <p:nvPr/>
        </p:nvCxnSpPr>
        <p:spPr>
          <a:xfrm>
            <a:off x="4946280" y="4012563"/>
            <a:ext cx="0" cy="241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B58E0349-45C2-4B3F-93F4-1E40D1D98EE3}"/>
              </a:ext>
            </a:extLst>
          </p:cNvPr>
          <p:cNvCxnSpPr>
            <a:cxnSpLocks/>
          </p:cNvCxnSpPr>
          <p:nvPr/>
        </p:nvCxnSpPr>
        <p:spPr>
          <a:xfrm>
            <a:off x="6660061" y="4000620"/>
            <a:ext cx="0" cy="241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A1DD1DF4-93F7-4882-9F4D-3EDC208912BF}"/>
              </a:ext>
            </a:extLst>
          </p:cNvPr>
          <p:cNvCxnSpPr>
            <a:cxnSpLocks/>
          </p:cNvCxnSpPr>
          <p:nvPr/>
        </p:nvCxnSpPr>
        <p:spPr>
          <a:xfrm>
            <a:off x="8412662" y="4012561"/>
            <a:ext cx="0" cy="241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996756"/>
      </p:ext>
    </p:extLst>
  </p:cSld>
  <p:clrMapOvr>
    <a:masterClrMapping/>
  </p:clrMapOvr>
</p:sld>
</file>

<file path=ppt/theme/theme1.xml><?xml version="1.0" encoding="utf-8"?>
<a:theme xmlns:a="http://schemas.openxmlformats.org/drawingml/2006/main" name="BReg_PowerPoint">
  <a:themeElements>
    <a:clrScheme name="Benutzerdefiniert 5">
      <a:dk1>
        <a:sysClr val="windowText" lastClr="000000"/>
      </a:dk1>
      <a:lt1>
        <a:sysClr val="window" lastClr="FFFFFF"/>
      </a:lt1>
      <a:dk2>
        <a:srgbClr val="5F316E"/>
      </a:dk2>
      <a:lt2>
        <a:srgbClr val="C0003C"/>
      </a:lt2>
      <a:accent1>
        <a:srgbClr val="F9E03A"/>
      </a:accent1>
      <a:accent2>
        <a:srgbClr val="C1CA31"/>
      </a:accent2>
      <a:accent3>
        <a:srgbClr val="005C45"/>
      </a:accent3>
      <a:accent4>
        <a:srgbClr val="004B76"/>
      </a:accent4>
      <a:accent5>
        <a:srgbClr val="0077B6"/>
      </a:accent5>
      <a:accent6>
        <a:srgbClr val="80CDEC"/>
      </a:accent6>
      <a:hlink>
        <a:srgbClr val="0070B6"/>
      </a:hlink>
      <a:folHlink>
        <a:srgbClr val="7030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2000" dirty="0" err="1" smtClean="0"/>
        </a:defPPr>
      </a:lstStyle>
    </a:txDef>
  </a:objectDefaults>
  <a:extraClrSchemeLst/>
  <a:custClrLst>
    <a:custClr name="1">
      <a:srgbClr val="5F306E"/>
    </a:custClr>
    <a:custClr name="2">
      <a:srgbClr val="770F2C"/>
    </a:custClr>
    <a:custClr name="3">
      <a:srgbClr val="C0003B"/>
    </a:custClr>
    <a:custClr name="4">
      <a:srgbClr val="CD5037"/>
    </a:custClr>
    <a:custClr name="5">
      <a:srgbClr val="F7BB3C"/>
    </a:custClr>
    <a:custClr name="6">
      <a:srgbClr val="F8DF39"/>
    </a:custClr>
    <a:custClr name="7">
      <a:srgbClr val="C1CA30"/>
    </a:custClr>
    <a:custClr name="8">
      <a:srgbClr val="597C39"/>
    </a:custClr>
    <a:custClr name="9">
      <a:srgbClr val="005C45"/>
    </a:custClr>
    <a:custClr name="10">
      <a:srgbClr val="008549"/>
    </a:custClr>
    <a:custClr name="11">
      <a:srgbClr val="00818B"/>
    </a:custClr>
    <a:custClr name="12">
      <a:srgbClr val="80CDEB"/>
    </a:custClr>
    <a:custClr name="13">
      <a:srgbClr val="0077B6"/>
    </a:custClr>
    <a:custClr name="14">
      <a:srgbClr val="007093"/>
    </a:custClr>
    <a:custClr name="15">
      <a:srgbClr val="004A75"/>
    </a:custClr>
    <a:custClr name="16">
      <a:srgbClr val="566063"/>
    </a:custClr>
    <a:custClr name="17">
      <a:srgbClr val="BDC5C8"/>
    </a:custClr>
  </a:custClrLst>
  <a:extLst>
    <a:ext uri="{05A4C25C-085E-4340-85A3-A5531E510DB2}">
      <thm15:themeFamily xmlns:thm15="http://schemas.microsoft.com/office/thememl/2012/main" name="Präsentation1" id="{6E38F6E7-99B0-4DBB-BBF4-3C99A5AB230A}" vid="{C814AAE3-8C1C-44E9-8C6D-FFFEDC2371A9}"/>
    </a:ext>
  </a:extLst>
</a:theme>
</file>

<file path=ppt/theme/theme2.xml><?xml version="1.0" encoding="utf-8"?>
<a:theme xmlns:a="http://schemas.openxmlformats.org/drawingml/2006/main" name="Larissa-Design">
  <a:themeElements>
    <a:clrScheme name="Benutzerdefiniert 112">
      <a:dk1>
        <a:sysClr val="windowText" lastClr="000000"/>
      </a:dk1>
      <a:lt1>
        <a:sysClr val="window" lastClr="FFFFFF"/>
      </a:lt1>
      <a:dk2>
        <a:srgbClr val="5F316E"/>
      </a:dk2>
      <a:lt2>
        <a:srgbClr val="C0003C"/>
      </a:lt2>
      <a:accent1>
        <a:srgbClr val="F9E03A"/>
      </a:accent1>
      <a:accent2>
        <a:srgbClr val="C1CA31"/>
      </a:accent2>
      <a:accent3>
        <a:srgbClr val="005C45"/>
      </a:accent3>
      <a:accent4>
        <a:srgbClr val="004B76"/>
      </a:accent4>
      <a:accent5>
        <a:srgbClr val="0077B6"/>
      </a:accent5>
      <a:accent6>
        <a:srgbClr val="80CDEC"/>
      </a:accent6>
      <a:hlink>
        <a:srgbClr val="000000"/>
      </a:hlink>
      <a:folHlink>
        <a:srgbClr val="000000"/>
      </a:folHlink>
    </a:clrScheme>
    <a:fontScheme name="_BReg PPT">
      <a:majorFont>
        <a:latin typeface="BundesSerif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Benutzerdefiniert 112">
      <a:dk1>
        <a:sysClr val="windowText" lastClr="000000"/>
      </a:dk1>
      <a:lt1>
        <a:sysClr val="window" lastClr="FFFFFF"/>
      </a:lt1>
      <a:dk2>
        <a:srgbClr val="5F316E"/>
      </a:dk2>
      <a:lt2>
        <a:srgbClr val="C0003C"/>
      </a:lt2>
      <a:accent1>
        <a:srgbClr val="F9E03A"/>
      </a:accent1>
      <a:accent2>
        <a:srgbClr val="C1CA31"/>
      </a:accent2>
      <a:accent3>
        <a:srgbClr val="005C45"/>
      </a:accent3>
      <a:accent4>
        <a:srgbClr val="004B76"/>
      </a:accent4>
      <a:accent5>
        <a:srgbClr val="0077B6"/>
      </a:accent5>
      <a:accent6>
        <a:srgbClr val="80CDEC"/>
      </a:accent6>
      <a:hlink>
        <a:srgbClr val="000000"/>
      </a:hlink>
      <a:folHlink>
        <a:srgbClr val="000000"/>
      </a:folHlink>
    </a:clrScheme>
    <a:fontScheme name="_BReg PPT">
      <a:majorFont>
        <a:latin typeface="BundesSerif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PPT_Vorlage_de_16zu9</Template>
  <TotalTime>0</TotalTime>
  <Words>672</Words>
  <Application>Microsoft Office PowerPoint</Application>
  <PresentationFormat>Breitbild</PresentationFormat>
  <Paragraphs>126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Arial</vt:lpstr>
      <vt:lpstr>BundesSans Office</vt:lpstr>
      <vt:lpstr>BundesSans Regular</vt:lpstr>
      <vt:lpstr>Calibri</vt:lpstr>
      <vt:lpstr>Cambria</vt:lpstr>
      <vt:lpstr>Symbol</vt:lpstr>
      <vt:lpstr>Wingdings</vt:lpstr>
      <vt:lpstr>BReg_PowerPoint</vt:lpstr>
      <vt:lpstr>Infrastruktur DigiZ-DE</vt:lpstr>
      <vt:lpstr>Rahmenbedingungen</vt:lpstr>
      <vt:lpstr>DigiZ-DE Plattform - Architekturentwurf</vt:lpstr>
      <vt:lpstr>Historie ITZBund</vt:lpstr>
      <vt:lpstr>Nutzerumgebung (öffentliche Plattform)</vt:lpstr>
      <vt:lpstr>Lösungsvorschlag</vt:lpstr>
      <vt:lpstr>Zusammenspiel der Lösungskomponenten, Datenfluss</vt:lpstr>
      <vt:lpstr>Zeitplan Entwicklungsumgebung (geplant)</vt:lpstr>
      <vt:lpstr>Zeitplan Nutzerplattform (geplant)</vt:lpstr>
      <vt:lpstr>PowerPoint-Präsentation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2018-04-18T09:08:37Z</cp:lastPrinted>
  <dcterms:created xsi:type="dcterms:W3CDTF">2025-01-31T09:52:35Z</dcterms:created>
  <dcterms:modified xsi:type="dcterms:W3CDTF">2025-04-01T08:42:07Z</dcterms:modified>
</cp:coreProperties>
</file>